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Override1.xml" ContentType="application/vnd.openxmlformats-officedocument.themeOverr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5143500" type="screen16x9"/>
  <p:notesSz cx="6858000" cy="9144000"/>
  <p:embeddedFontLst>
    <p:embeddedFont>
      <p:font typeface="Arial Unicode MS" panose="020B0604020202020204" charset="-128"/>
      <p:regular r:id="rId21"/>
    </p:embeddedFont>
    <p:embeddedFont>
      <p:font typeface="微软雅黑" panose="020B0503020204020204" pitchFamily="34" charset="-122"/>
      <p:regular r:id="rId22"/>
      <p:bold r:id="rId23"/>
    </p:embeddedFont>
    <p:embeddedFont>
      <p:font typeface="Calibri" panose="020F0502020204030204" pitchFamily="34" charset="0"/>
      <p:regular r:id="rId24"/>
      <p:bold r:id="rId25"/>
      <p:italic r:id="rId26"/>
      <p:boldItalic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0" d="100"/>
          <a:sy n="100" d="100"/>
        </p:scale>
        <p:origin x="950" y="36"/>
      </p:cViewPr>
      <p:guideLst>
        <p:guide orient="horz" pos="161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13"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8714"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879146-E645-40BB-A54D-35E6974522F6}" type="datetimeFigureOut">
              <a:rPr lang="zh-CN" altLang="en-US" smtClean="0"/>
              <a:t>2023/12/2</a:t>
            </a:fld>
            <a:endParaRPr lang="zh-CN" altLang="en-US"/>
          </a:p>
        </p:txBody>
      </p:sp>
      <p:sp>
        <p:nvSpPr>
          <p:cNvPr id="1048715"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716"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7"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8718"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30FA5-C069-476B-BF0F-798C2E951E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658"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1048659"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1048660" name="日期占位符 3"/>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61" name="页脚占位符 4"/>
          <p:cNvSpPr>
            <a:spLocks noGrp="1"/>
          </p:cNvSpPr>
          <p:nvPr>
            <p:ph type="ftr" sz="quarter" idx="11"/>
          </p:nvPr>
        </p:nvSpPr>
        <p:spPr/>
        <p:txBody>
          <a:bodyPr/>
          <a:lstStyle/>
          <a:p>
            <a:endParaRPr lang="zh-CN" altLang="en-US"/>
          </a:p>
        </p:txBody>
      </p:sp>
      <p:sp>
        <p:nvSpPr>
          <p:cNvPr id="1048662" name="灯片编号占位符 5"/>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683" name="标题 1"/>
          <p:cNvSpPr>
            <a:spLocks noGrp="1"/>
          </p:cNvSpPr>
          <p:nvPr>
            <p:ph type="title"/>
          </p:nvPr>
        </p:nvSpPr>
        <p:spPr/>
        <p:txBody>
          <a:bodyPr/>
          <a:lstStyle/>
          <a:p>
            <a:r>
              <a:rPr lang="zh-CN" altLang="en-US"/>
              <a:t>单击此处编辑母版标题样式</a:t>
            </a:r>
          </a:p>
        </p:txBody>
      </p:sp>
      <p:sp>
        <p:nvSpPr>
          <p:cNvPr id="1048684"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85" name="日期占位符 3"/>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86" name="页脚占位符 4"/>
          <p:cNvSpPr>
            <a:spLocks noGrp="1"/>
          </p:cNvSpPr>
          <p:nvPr>
            <p:ph type="ftr" sz="quarter" idx="11"/>
          </p:nvPr>
        </p:nvSpPr>
        <p:spPr/>
        <p:txBody>
          <a:bodyPr/>
          <a:lstStyle/>
          <a:p>
            <a:endParaRPr lang="zh-CN" altLang="en-US"/>
          </a:p>
        </p:txBody>
      </p:sp>
      <p:sp>
        <p:nvSpPr>
          <p:cNvPr id="1048687" name="灯片编号占位符 5"/>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1048667"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1048668"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69" name="日期占位符 3"/>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70" name="页脚占位符 4"/>
          <p:cNvSpPr>
            <a:spLocks noGrp="1"/>
          </p:cNvSpPr>
          <p:nvPr>
            <p:ph type="ftr" sz="quarter" idx="11"/>
          </p:nvPr>
        </p:nvSpPr>
        <p:spPr/>
        <p:txBody>
          <a:bodyPr/>
          <a:lstStyle/>
          <a:p>
            <a:endParaRPr lang="zh-CN" altLang="en-US"/>
          </a:p>
        </p:txBody>
      </p:sp>
      <p:sp>
        <p:nvSpPr>
          <p:cNvPr id="1048671" name="灯片编号占位符 5"/>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72" name="标题 1"/>
          <p:cNvSpPr>
            <a:spLocks noGrp="1"/>
          </p:cNvSpPr>
          <p:nvPr>
            <p:ph type="title"/>
          </p:nvPr>
        </p:nvSpPr>
        <p:spPr/>
        <p:txBody>
          <a:bodyPr/>
          <a:lstStyle/>
          <a:p>
            <a:r>
              <a:rPr lang="zh-CN" altLang="en-US"/>
              <a:t>单击此处编辑母版标题样式</a:t>
            </a:r>
          </a:p>
        </p:txBody>
      </p:sp>
      <p:sp>
        <p:nvSpPr>
          <p:cNvPr id="104867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74" name="日期占位符 3"/>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75" name="页脚占位符 4"/>
          <p:cNvSpPr>
            <a:spLocks noGrp="1"/>
          </p:cNvSpPr>
          <p:nvPr>
            <p:ph type="ftr" sz="quarter" idx="11"/>
          </p:nvPr>
        </p:nvSpPr>
        <p:spPr/>
        <p:txBody>
          <a:bodyPr/>
          <a:lstStyle/>
          <a:p>
            <a:endParaRPr lang="zh-CN" altLang="en-US"/>
          </a:p>
        </p:txBody>
      </p:sp>
      <p:sp>
        <p:nvSpPr>
          <p:cNvPr id="1048676" name="灯片编号占位符 5"/>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688"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1048689"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1048690" name="日期占位符 3"/>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91" name="页脚占位符 4"/>
          <p:cNvSpPr>
            <a:spLocks noGrp="1"/>
          </p:cNvSpPr>
          <p:nvPr>
            <p:ph type="ftr" sz="quarter" idx="11"/>
          </p:nvPr>
        </p:nvSpPr>
        <p:spPr/>
        <p:txBody>
          <a:bodyPr/>
          <a:lstStyle/>
          <a:p>
            <a:endParaRPr lang="zh-CN" altLang="en-US"/>
          </a:p>
        </p:txBody>
      </p:sp>
      <p:sp>
        <p:nvSpPr>
          <p:cNvPr id="1048692" name="灯片编号占位符 5"/>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693" name="标题 1"/>
          <p:cNvSpPr>
            <a:spLocks noGrp="1"/>
          </p:cNvSpPr>
          <p:nvPr>
            <p:ph type="title"/>
          </p:nvPr>
        </p:nvSpPr>
        <p:spPr/>
        <p:txBody>
          <a:bodyPr/>
          <a:lstStyle/>
          <a:p>
            <a:r>
              <a:rPr lang="zh-CN" altLang="en-US"/>
              <a:t>单击此处编辑母版标题样式</a:t>
            </a:r>
          </a:p>
        </p:txBody>
      </p:sp>
      <p:sp>
        <p:nvSpPr>
          <p:cNvPr id="1048694"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95"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96" name="日期占位符 4"/>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97" name="页脚占位符 5"/>
          <p:cNvSpPr>
            <a:spLocks noGrp="1"/>
          </p:cNvSpPr>
          <p:nvPr>
            <p:ph type="ftr" sz="quarter" idx="11"/>
          </p:nvPr>
        </p:nvSpPr>
        <p:spPr/>
        <p:txBody>
          <a:bodyPr/>
          <a:lstStyle/>
          <a:p>
            <a:endParaRPr lang="zh-CN" altLang="en-US"/>
          </a:p>
        </p:txBody>
      </p:sp>
      <p:sp>
        <p:nvSpPr>
          <p:cNvPr id="1048698" name="灯片编号占位符 6"/>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699" name="标题 1"/>
          <p:cNvSpPr>
            <a:spLocks noGrp="1"/>
          </p:cNvSpPr>
          <p:nvPr>
            <p:ph type="title"/>
          </p:nvPr>
        </p:nvSpPr>
        <p:spPr>
          <a:xfrm>
            <a:off x="457200" y="205978"/>
            <a:ext cx="8229600" cy="857250"/>
          </a:xfrm>
        </p:spPr>
        <p:txBody>
          <a:bodyPr/>
          <a:lstStyle/>
          <a:p>
            <a:r>
              <a:rPr lang="zh-CN" altLang="en-US"/>
              <a:t>单击此处编辑母版标题样式</a:t>
            </a:r>
          </a:p>
        </p:txBody>
      </p:sp>
      <p:sp>
        <p:nvSpPr>
          <p:cNvPr id="1048700"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8701"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2"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8703"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4" name="日期占位符 6"/>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705" name="页脚占位符 7"/>
          <p:cNvSpPr>
            <a:spLocks noGrp="1"/>
          </p:cNvSpPr>
          <p:nvPr>
            <p:ph type="ftr" sz="quarter" idx="11"/>
          </p:nvPr>
        </p:nvSpPr>
        <p:spPr/>
        <p:txBody>
          <a:bodyPr/>
          <a:lstStyle/>
          <a:p>
            <a:endParaRPr lang="zh-CN" altLang="en-US"/>
          </a:p>
        </p:txBody>
      </p:sp>
      <p:sp>
        <p:nvSpPr>
          <p:cNvPr id="1048706" name="灯片编号占位符 8"/>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663" name="标题 1"/>
          <p:cNvSpPr>
            <a:spLocks noGrp="1"/>
          </p:cNvSpPr>
          <p:nvPr>
            <p:ph type="title"/>
          </p:nvPr>
        </p:nvSpPr>
        <p:spPr/>
        <p:txBody>
          <a:bodyPr/>
          <a:lstStyle/>
          <a:p>
            <a:r>
              <a:rPr lang="zh-CN" altLang="en-US"/>
              <a:t>单击此处编辑母版标题样式</a:t>
            </a:r>
          </a:p>
        </p:txBody>
      </p:sp>
      <p:sp>
        <p:nvSpPr>
          <p:cNvPr id="1048664" name="日期占位符 2"/>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65" name="页脚占位符 3"/>
          <p:cNvSpPr>
            <a:spLocks noGrp="1"/>
          </p:cNvSpPr>
          <p:nvPr>
            <p:ph type="ftr" sz="quarter" idx="11"/>
          </p:nvPr>
        </p:nvSpPr>
        <p:spPr/>
        <p:txBody>
          <a:bodyPr/>
          <a:lstStyle/>
          <a:p>
            <a:endParaRPr lang="zh-CN" altLang="en-US"/>
          </a:p>
        </p:txBody>
      </p:sp>
      <p:sp>
        <p:nvSpPr>
          <p:cNvPr id="1048666" name="灯片编号占位符 4"/>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5E002CF9-8FBD-4E76-9933-75D14CEBFE9E}" type="slidenum">
              <a:rPr lang="zh-CN" altLang="en-US" smtClean="0"/>
              <a:t>‹#›</a:t>
            </a:fld>
            <a:endParaRPr lang="zh-CN" altLang="en-US"/>
          </a:p>
        </p:txBody>
      </p:sp>
      <p:sp>
        <p:nvSpPr>
          <p:cNvPr id="1048584" name="矩形 4"/>
          <p:cNvSpPr/>
          <p:nvPr userDrawn="1"/>
        </p:nvSpPr>
        <p:spPr>
          <a:xfrm>
            <a:off x="0" y="0"/>
            <a:ext cx="9144000" cy="5143500"/>
          </a:xfrm>
          <a:prstGeom prst="rect">
            <a:avLst/>
          </a:prstGeom>
          <a:gradFill flip="none" rotWithShape="1">
            <a:gsLst>
              <a:gs pos="0">
                <a:schemeClr val="accent5">
                  <a:lumMod val="20000"/>
                  <a:lumOff val="80000"/>
                  <a:alpha val="32000"/>
                </a:schemeClr>
              </a:gs>
              <a:gs pos="72000">
                <a:schemeClr val="accent5">
                  <a:lumMod val="40000"/>
                  <a:lumOff val="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07"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1048708"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9"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048710" name="日期占位符 4"/>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711" name="页脚占位符 5"/>
          <p:cNvSpPr>
            <a:spLocks noGrp="1"/>
          </p:cNvSpPr>
          <p:nvPr>
            <p:ph type="ftr" sz="quarter" idx="11"/>
          </p:nvPr>
        </p:nvSpPr>
        <p:spPr/>
        <p:txBody>
          <a:bodyPr/>
          <a:lstStyle/>
          <a:p>
            <a:endParaRPr lang="zh-CN" altLang="en-US"/>
          </a:p>
        </p:txBody>
      </p:sp>
      <p:sp>
        <p:nvSpPr>
          <p:cNvPr id="1048712" name="灯片编号占位符 6"/>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677"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1048678"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79"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048680" name="日期占位符 4"/>
          <p:cNvSpPr>
            <a:spLocks noGrp="1"/>
          </p:cNvSpPr>
          <p:nvPr>
            <p:ph type="dt" sz="half" idx="10"/>
          </p:nvPr>
        </p:nvSpPr>
        <p:spPr/>
        <p:txBody>
          <a:bodyPr/>
          <a:lstStyle/>
          <a:p>
            <a:fld id="{76BCEE55-0245-402A-B8A7-A79CBC3C90BA}" type="datetimeFigureOut">
              <a:rPr lang="zh-CN" altLang="en-US" smtClean="0"/>
              <a:t>2023/12/2</a:t>
            </a:fld>
            <a:endParaRPr lang="zh-CN" altLang="en-US"/>
          </a:p>
        </p:txBody>
      </p:sp>
      <p:sp>
        <p:nvSpPr>
          <p:cNvPr id="1048681" name="页脚占位符 5"/>
          <p:cNvSpPr>
            <a:spLocks noGrp="1"/>
          </p:cNvSpPr>
          <p:nvPr>
            <p:ph type="ftr" sz="quarter" idx="11"/>
          </p:nvPr>
        </p:nvSpPr>
        <p:spPr/>
        <p:txBody>
          <a:bodyPr/>
          <a:lstStyle/>
          <a:p>
            <a:endParaRPr lang="zh-CN" altLang="en-US"/>
          </a:p>
        </p:txBody>
      </p:sp>
      <p:sp>
        <p:nvSpPr>
          <p:cNvPr id="1048682" name="灯片编号占位符 6"/>
          <p:cNvSpPr>
            <a:spLocks noGrp="1"/>
          </p:cNvSpPr>
          <p:nvPr>
            <p:ph type="sldNum" sz="quarter" idx="12"/>
          </p:nvPr>
        </p:nvSpPr>
        <p:spPr/>
        <p:txBody>
          <a:bodyPr/>
          <a:lstStyle/>
          <a:p>
            <a:fld id="{5E002CF9-8FBD-4E76-9933-75D14CEBFE9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78"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6BCEE55-0245-402A-B8A7-A79CBC3C90BA}" type="datetimeFigureOut">
              <a:rPr lang="zh-CN" altLang="en-US" smtClean="0"/>
              <a:t>2023/12/2</a:t>
            </a:fld>
            <a:endParaRPr lang="zh-CN" altLang="en-US"/>
          </a:p>
        </p:txBody>
      </p:sp>
      <p:sp>
        <p:nvSpPr>
          <p:cNvPr id="1048579"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E002CF9-8FBD-4E76-9933-75D14CEBFE9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3" Type="http://schemas.openxmlformats.org/officeDocument/2006/relationships/tags" Target="../tags/tag24.xml"/><Relationship Id="rId21" Type="http://schemas.openxmlformats.org/officeDocument/2006/relationships/slideLayout" Target="../slideLayouts/slideLayout7.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tags" Target="../tags/tag36.xml"/><Relationship Id="rId10" Type="http://schemas.openxmlformats.org/officeDocument/2006/relationships/tags" Target="../tags/tag31.xml"/><Relationship Id="rId19" Type="http://schemas.openxmlformats.org/officeDocument/2006/relationships/tags" Target="../tags/tag40.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7.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4.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97152" name="图片 11" descr="湖边的风景  描述已自动生成"/>
          <p:cNvPicPr>
            <a:picLocks noChangeAspect="1"/>
          </p:cNvPicPr>
          <p:nvPr/>
        </p:nvPicPr>
        <p:blipFill>
          <a:blip r:embed="rId3" cstate="print"/>
          <a:stretch>
            <a:fillRect/>
          </a:stretch>
        </p:blipFill>
        <p:spPr>
          <a:xfrm>
            <a:off x="0" y="-36934"/>
            <a:ext cx="9144000" cy="6096000"/>
          </a:xfrm>
          <a:prstGeom prst="rect">
            <a:avLst/>
          </a:prstGeom>
        </p:spPr>
      </p:pic>
      <p:sp>
        <p:nvSpPr>
          <p:cNvPr id="1048585" name="矩形 4"/>
          <p:cNvSpPr/>
          <p:nvPr/>
        </p:nvSpPr>
        <p:spPr>
          <a:xfrm>
            <a:off x="1238779" y="1419622"/>
            <a:ext cx="5237481" cy="3291840"/>
          </a:xfrm>
          <a:prstGeom prst="rect">
            <a:avLst/>
          </a:prstGeom>
          <a:noFill/>
        </p:spPr>
        <p:txBody>
          <a:bodyPr wrap="none" lIns="91440" tIns="45720" rIns="91440" bIns="45720">
            <a:spAutoFit/>
          </a:bodyPr>
          <a:lstStyle/>
          <a:p>
            <a:pPr algn="ctr">
              <a:lnSpc>
                <a:spcPct val="150000"/>
              </a:lnSpc>
            </a:pPr>
            <a:r>
              <a:rPr lang="zh-CN" altLang="en-US" sz="36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着力生态环境建设</a:t>
            </a:r>
            <a:endParaRPr lang="en-US" altLang="zh-CN" sz="36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36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全力打造全球低碳景区</a:t>
            </a:r>
            <a:endParaRPr lang="en-US" altLang="zh-CN" sz="36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a:p>
            <a:pPr algn="ctr">
              <a:lnSpc>
                <a:spcPct val="150000"/>
              </a:lnSpc>
            </a:pPr>
            <a:r>
              <a:rPr lang="en-US" altLang="zh-CN"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Focus on ecological environment construction</a:t>
            </a:r>
          </a:p>
          <a:p>
            <a:pPr algn="ctr">
              <a:lnSpc>
                <a:spcPct val="150000"/>
              </a:lnSpc>
            </a:pPr>
            <a:r>
              <a:rPr lang="en-US" altLang="zh-CN" dirty="0">
                <a:ln w="18415" cmpd="sng">
                  <a:solidFill>
                    <a:srgbClr val="FFFFFF"/>
                  </a:solidFill>
                  <a:prstDash val="solid"/>
                </a:ln>
                <a:solidFill>
                  <a:schemeClr val="bg1"/>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Make every effort to build a global low-carbon scenic spot</a:t>
            </a:r>
          </a:p>
          <a:p>
            <a:pPr algn="ctr">
              <a:lnSpc>
                <a:spcPct val="150000"/>
              </a:lnSpc>
            </a:pPr>
            <a:endParaRPr lang="zh-CN" altLang="en-US" sz="36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grpSp>
        <p:nvGrpSpPr>
          <p:cNvPr id="26" name="组合 2"/>
          <p:cNvGrpSpPr/>
          <p:nvPr/>
        </p:nvGrpSpPr>
        <p:grpSpPr>
          <a:xfrm>
            <a:off x="1249950" y="4232650"/>
            <a:ext cx="6731383" cy="648072"/>
            <a:chOff x="1249950" y="4232650"/>
            <a:chExt cx="6731383" cy="648072"/>
          </a:xfrm>
        </p:grpSpPr>
        <p:sp>
          <p:nvSpPr>
            <p:cNvPr id="1048586" name="矩形 7"/>
            <p:cNvSpPr/>
            <p:nvPr/>
          </p:nvSpPr>
          <p:spPr>
            <a:xfrm>
              <a:off x="1249950" y="4232650"/>
              <a:ext cx="6731383" cy="648072"/>
            </a:xfrm>
            <a:prstGeom prst="rect">
              <a:avLst/>
            </a:prstGeom>
            <a:solidFill>
              <a:srgbClr val="F2F2F2">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7" name="矩形 10"/>
            <p:cNvSpPr/>
            <p:nvPr/>
          </p:nvSpPr>
          <p:spPr>
            <a:xfrm>
              <a:off x="1334650" y="4282796"/>
              <a:ext cx="6561983" cy="547781"/>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矩形 8"/>
            <p:cNvSpPr/>
            <p:nvPr/>
          </p:nvSpPr>
          <p:spPr>
            <a:xfrm>
              <a:off x="1334650" y="4371950"/>
              <a:ext cx="6405702" cy="368300"/>
            </a:xfrm>
            <a:prstGeom prst="rect">
              <a:avLst/>
            </a:prstGeom>
          </p:spPr>
          <p:txBody>
            <a:bodyPr wrap="square">
              <a:spAutoFit/>
            </a:bodyPr>
            <a:lstStyle/>
            <a:p>
              <a:pPr algn="ctr"/>
              <a:r>
                <a:rPr lang="zh-CN" altLang="en-US" dirty="0">
                  <a:solidFill>
                    <a:schemeClr val="accent5">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昆牧镇 陈</a:t>
              </a:r>
              <a:r>
                <a:rPr lang="en-US" altLang="zh-CN" dirty="0">
                  <a:solidFill>
                    <a:schemeClr val="accent5">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zh-CN" dirty="0">
                  <a:solidFill>
                    <a:schemeClr val="accent5">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方</a:t>
              </a:r>
              <a:endParaRPr lang="zh-CN" altLang="en-US" dirty="0">
                <a:solidFill>
                  <a:schemeClr val="accent5">
                    <a:lumMod val="5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pic>
        <p:nvPicPr>
          <p:cNvPr id="2097153" name="图片 6" descr="图片包含 亮, 照片, 前, 灯光  描述已自动生成"/>
          <p:cNvPicPr>
            <a:picLocks noChangeAspect="1"/>
          </p:cNvPicPr>
          <p:nvPr/>
        </p:nvPicPr>
        <p:blipFill>
          <a:blip r:embed="rId4" cstate="print"/>
          <a:stretch>
            <a:fillRect/>
          </a:stretch>
        </p:blipFill>
        <p:spPr>
          <a:xfrm>
            <a:off x="7740352" y="162202"/>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alpha val="32000"/>
              </a:schemeClr>
            </a:gs>
            <a:gs pos="72000">
              <a:schemeClr val="accent5">
                <a:lumMod val="40000"/>
                <a:lumOff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48624" name="TextBox 5"/>
          <p:cNvSpPr txBox="1"/>
          <p:nvPr/>
        </p:nvSpPr>
        <p:spPr>
          <a:xfrm>
            <a:off x="179512" y="171354"/>
            <a:ext cx="3168352" cy="891540"/>
          </a:xfrm>
          <a:prstGeom prst="rect">
            <a:avLst/>
          </a:prstGeom>
          <a:noFill/>
        </p:spPr>
        <p:txBody>
          <a:bodyPr wrap="square" rtlCol="0">
            <a:spAutoFit/>
          </a:bodyPr>
          <a:lstStyle/>
          <a:p>
            <a:r>
              <a:rPr lang="zh-CN" altLang="en-US" b="1" dirty="0">
                <a:solidFill>
                  <a:schemeClr val="accent5">
                    <a:lumMod val="50000"/>
                  </a:schemeClr>
                </a:solidFill>
                <a:latin typeface="微软雅黑" panose="020B0503020204020204" pitchFamily="34" charset="-122"/>
                <a:ea typeface="微软雅黑" panose="020B0503020204020204" pitchFamily="34" charset="-122"/>
              </a:rPr>
              <a:t>打造全国优秀生态景区</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r>
              <a:rPr lang="en-US" altLang="zh-CN" b="1" dirty="0">
                <a:solidFill>
                  <a:schemeClr val="accent5">
                    <a:lumMod val="50000"/>
                  </a:schemeClr>
                </a:solidFill>
                <a:latin typeface="微软雅黑" panose="020B0503020204020204" pitchFamily="34" charset="-122"/>
                <a:ea typeface="微软雅黑" panose="020B0503020204020204" pitchFamily="34" charset="-122"/>
              </a:rPr>
              <a:t>Create a national outstanding ecological scenic spot</a:t>
            </a:r>
          </a:p>
        </p:txBody>
      </p:sp>
      <p:sp>
        <p:nvSpPr>
          <p:cNvPr id="1048625" name="TextBox 6"/>
          <p:cNvSpPr txBox="1"/>
          <p:nvPr/>
        </p:nvSpPr>
        <p:spPr>
          <a:xfrm>
            <a:off x="2987824" y="171353"/>
            <a:ext cx="3600400" cy="891540"/>
          </a:xfrm>
          <a:prstGeom prst="rect">
            <a:avLst/>
          </a:prstGeom>
          <a:noFill/>
        </p:spPr>
        <p:txBody>
          <a:bodyPr wrap="square" rtlCol="0">
            <a:spAutoFit/>
          </a:bodyPr>
          <a:lstStyle/>
          <a:p>
            <a:pPr algn="l">
              <a:buClrTx/>
              <a:buSzTx/>
              <a:buFontTx/>
            </a:pPr>
            <a:r>
              <a:rPr lang="en-US" altLang="zh-CN" b="1" dirty="0">
                <a:solidFill>
                  <a:schemeClr val="accent5">
                    <a:lumMod val="50000"/>
                  </a:schemeClr>
                </a:solidFill>
                <a:latin typeface="微软雅黑" panose="020B0503020204020204" pitchFamily="34" charset="-122"/>
                <a:ea typeface="微软雅黑" panose="020B0503020204020204" pitchFamily="34" charset="-122"/>
              </a:rPr>
              <a:t>以及低碳环保示范区</a:t>
            </a:r>
          </a:p>
          <a:p>
            <a:pPr algn="l">
              <a:buClrTx/>
              <a:buSzTx/>
              <a:buFontTx/>
            </a:pPr>
            <a:r>
              <a:rPr lang="en-US" altLang="zh-CN" sz="1800" b="1" dirty="0">
                <a:solidFill>
                  <a:schemeClr val="accent5">
                    <a:lumMod val="50000"/>
                  </a:schemeClr>
                </a:solidFill>
                <a:latin typeface="微软雅黑" panose="020B0503020204020204" pitchFamily="34" charset="-122"/>
                <a:ea typeface="微软雅黑" panose="020B0503020204020204" pitchFamily="34" charset="-122"/>
              </a:rPr>
              <a:t>and low-carbon environmental protection demonstration area</a:t>
            </a:r>
          </a:p>
        </p:txBody>
      </p:sp>
      <p:pic>
        <p:nvPicPr>
          <p:cNvPr id="2097176" name="图片 1" descr="图片包含 亮, 照片, 前, 灯光  描述已自动生成"/>
          <p:cNvPicPr>
            <a:picLocks noChangeAspect="1"/>
          </p:cNvPicPr>
          <p:nvPr/>
        </p:nvPicPr>
        <p:blipFill>
          <a:blip r:embed="rId2" cstate="print"/>
          <a:stretch>
            <a:fillRect/>
          </a:stretch>
        </p:blipFill>
        <p:spPr>
          <a:xfrm>
            <a:off x="7740352" y="267494"/>
            <a:ext cx="1157184" cy="585931"/>
          </a:xfrm>
          <a:prstGeom prst="rect">
            <a:avLst/>
          </a:prstGeom>
        </p:spPr>
      </p:pic>
      <p:pic>
        <p:nvPicPr>
          <p:cNvPr id="2097177" name="图片 3" descr="草地上的风景  描述已自动生成"/>
          <p:cNvPicPr>
            <a:picLocks noChangeAspect="1"/>
          </p:cNvPicPr>
          <p:nvPr/>
        </p:nvPicPr>
        <p:blipFill rotWithShape="1">
          <a:blip r:embed="rId3" cstate="print"/>
          <a:srcRect t="1" b="32784"/>
          <a:stretch>
            <a:fillRect/>
          </a:stretch>
        </p:blipFill>
        <p:spPr>
          <a:xfrm>
            <a:off x="0" y="987574"/>
            <a:ext cx="9144000" cy="41559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TextBox 4"/>
          <p:cNvSpPr txBox="1"/>
          <p:nvPr/>
        </p:nvSpPr>
        <p:spPr>
          <a:xfrm>
            <a:off x="244602" y="411510"/>
            <a:ext cx="6775670" cy="369332"/>
          </a:xfrm>
          <a:prstGeom prst="rect">
            <a:avLst/>
          </a:prstGeom>
          <a:noFill/>
        </p:spPr>
        <p:txBody>
          <a:bodyPr wrap="square" rtlCol="0">
            <a:spAutoFit/>
          </a:bodyPr>
          <a:lstStyle/>
          <a:p>
            <a:r>
              <a:rPr lang="zh-CN" altLang="en-US" b="1" dirty="0">
                <a:solidFill>
                  <a:schemeClr val="tx1"/>
                </a:solidFill>
                <a:latin typeface="微软雅黑" panose="020B0503020204020204" pitchFamily="34" charset="-122"/>
                <a:ea typeface="微软雅黑" panose="020B0503020204020204" pitchFamily="34" charset="-122"/>
              </a:rPr>
              <a:t>打造美丽低碳景区 </a:t>
            </a:r>
            <a:r>
              <a:rPr lang="en-US" altLang="zh-CN" sz="1400" b="1" dirty="0">
                <a:solidFill>
                  <a:schemeClr val="tx1"/>
                </a:solidFill>
                <a:latin typeface="微软雅黑" panose="020B0503020204020204" pitchFamily="34" charset="-122"/>
                <a:ea typeface="微软雅黑" panose="020B0503020204020204" pitchFamily="34" charset="-122"/>
              </a:rPr>
              <a:t>Create beautiful low-carbon scenic spots</a:t>
            </a:r>
          </a:p>
        </p:txBody>
      </p:sp>
      <p:pic>
        <p:nvPicPr>
          <p:cNvPr id="2097178" name="图片 1" descr="图片包含 亮, 照片, 前, 灯光  描述已自动生成"/>
          <p:cNvPicPr>
            <a:picLocks noChangeAspect="1"/>
          </p:cNvPicPr>
          <p:nvPr/>
        </p:nvPicPr>
        <p:blipFill>
          <a:blip r:embed="rId2" cstate="print"/>
          <a:stretch>
            <a:fillRect/>
          </a:stretch>
        </p:blipFill>
        <p:spPr>
          <a:xfrm>
            <a:off x="7740352" y="267494"/>
            <a:ext cx="1157184" cy="585931"/>
          </a:xfrm>
          <a:prstGeom prst="rect">
            <a:avLst/>
          </a:prstGeom>
        </p:spPr>
      </p:pic>
      <p:pic>
        <p:nvPicPr>
          <p:cNvPr id="2097179" name="图片 6" descr="山上的风景  描述已自动生成"/>
          <p:cNvPicPr>
            <a:picLocks noChangeAspect="1"/>
          </p:cNvPicPr>
          <p:nvPr/>
        </p:nvPicPr>
        <p:blipFill rotWithShape="1">
          <a:blip r:embed="rId3" cstate="print"/>
          <a:srcRect b="17593"/>
          <a:stretch>
            <a:fillRect/>
          </a:stretch>
        </p:blipFill>
        <p:spPr>
          <a:xfrm>
            <a:off x="0" y="853425"/>
            <a:ext cx="9144000" cy="42386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矩形 31"/>
          <p:cNvSpPr/>
          <p:nvPr>
            <p:custDataLst>
              <p:tags r:id="rId2"/>
            </p:custDataLst>
          </p:nvPr>
        </p:nvSpPr>
        <p:spPr>
          <a:xfrm>
            <a:off x="1736125" y="1759704"/>
            <a:ext cx="1660924" cy="588653"/>
          </a:xfrm>
          <a:prstGeom prst="rect">
            <a:avLst/>
          </a:prstGeom>
          <a:solidFill>
            <a:schemeClr val="accent5">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54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rPr>
              <a:t>2</a:t>
            </a:r>
            <a:endParaRPr kumimoji="0" lang="zh-CN" altLang="en-US" sz="54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1048628" name="矩形 19"/>
          <p:cNvSpPr/>
          <p:nvPr>
            <p:custDataLst>
              <p:tags r:id="rId3"/>
            </p:custDataLst>
          </p:nvPr>
        </p:nvSpPr>
        <p:spPr>
          <a:xfrm rot="21021193">
            <a:off x="5399286" y="2887880"/>
            <a:ext cx="202662" cy="151997"/>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29" name="矩形 21"/>
          <p:cNvSpPr/>
          <p:nvPr>
            <p:custDataLst>
              <p:tags r:id="rId4"/>
            </p:custDataLst>
          </p:nvPr>
        </p:nvSpPr>
        <p:spPr>
          <a:xfrm rot="900000">
            <a:off x="5770410" y="2970112"/>
            <a:ext cx="157545" cy="12883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0" name="矩形 22"/>
          <p:cNvSpPr/>
          <p:nvPr>
            <p:custDataLst>
              <p:tags r:id="rId5"/>
            </p:custDataLst>
          </p:nvPr>
        </p:nvSpPr>
        <p:spPr>
          <a:xfrm rot="1632393">
            <a:off x="2492593" y="3023041"/>
            <a:ext cx="158184" cy="118638"/>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1" name="矩形 23"/>
          <p:cNvSpPr/>
          <p:nvPr>
            <p:custDataLst>
              <p:tags r:id="rId6"/>
            </p:custDataLst>
          </p:nvPr>
        </p:nvSpPr>
        <p:spPr>
          <a:xfrm rot="19632393">
            <a:off x="4921935" y="2917973"/>
            <a:ext cx="158364" cy="118773"/>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2" name="矩形 24"/>
          <p:cNvSpPr/>
          <p:nvPr>
            <p:custDataLst>
              <p:tags r:id="rId7"/>
            </p:custDataLst>
          </p:nvPr>
        </p:nvSpPr>
        <p:spPr>
          <a:xfrm>
            <a:off x="2222765" y="2801168"/>
            <a:ext cx="87419" cy="65565"/>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3" name="矩形 25"/>
          <p:cNvSpPr/>
          <p:nvPr>
            <p:custDataLst>
              <p:tags r:id="rId8"/>
            </p:custDataLst>
          </p:nvPr>
        </p:nvSpPr>
        <p:spPr>
          <a:xfrm rot="20673998">
            <a:off x="6713288" y="3020423"/>
            <a:ext cx="207949" cy="15596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4" name="矩形 26"/>
          <p:cNvSpPr/>
          <p:nvPr>
            <p:custDataLst>
              <p:tags r:id="rId9"/>
            </p:custDataLst>
          </p:nvPr>
        </p:nvSpPr>
        <p:spPr>
          <a:xfrm>
            <a:off x="5337778" y="3133216"/>
            <a:ext cx="87419" cy="65565"/>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5" name="矩形 27"/>
          <p:cNvSpPr/>
          <p:nvPr>
            <p:custDataLst>
              <p:tags r:id="rId10"/>
            </p:custDataLst>
          </p:nvPr>
        </p:nvSpPr>
        <p:spPr>
          <a:xfrm rot="762483">
            <a:off x="3149113" y="3009856"/>
            <a:ext cx="193341" cy="145007"/>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6" name="矩形 28"/>
          <p:cNvSpPr/>
          <p:nvPr>
            <p:custDataLst>
              <p:tags r:id="rId11"/>
            </p:custDataLst>
          </p:nvPr>
        </p:nvSpPr>
        <p:spPr>
          <a:xfrm rot="18900000">
            <a:off x="6256155" y="2838651"/>
            <a:ext cx="90694" cy="74167"/>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7" name="矩形 29"/>
          <p:cNvSpPr/>
          <p:nvPr>
            <p:custDataLst>
              <p:tags r:id="rId12"/>
            </p:custDataLst>
          </p:nvPr>
        </p:nvSpPr>
        <p:spPr>
          <a:xfrm rot="900000">
            <a:off x="4188168" y="2969622"/>
            <a:ext cx="125137" cy="102335"/>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8" name="矩形 30"/>
          <p:cNvSpPr/>
          <p:nvPr>
            <p:custDataLst>
              <p:tags r:id="rId13"/>
            </p:custDataLst>
          </p:nvPr>
        </p:nvSpPr>
        <p:spPr>
          <a:xfrm rot="1800000">
            <a:off x="3086505" y="2817709"/>
            <a:ext cx="87419" cy="6556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8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39" name="椭圆 33"/>
          <p:cNvSpPr/>
          <p:nvPr>
            <p:custDataLst>
              <p:tags r:id="rId14"/>
            </p:custDataLst>
          </p:nvPr>
        </p:nvSpPr>
        <p:spPr>
          <a:xfrm>
            <a:off x="4300644" y="3008597"/>
            <a:ext cx="223144" cy="159080"/>
          </a:xfrm>
          <a:prstGeom prst="ellipse">
            <a:avLst/>
          </a:prstGeom>
          <a:gradFill flip="none" rotWithShape="1">
            <a:gsLst>
              <a:gs pos="0">
                <a:schemeClr val="accent2">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0" name="椭圆 34"/>
          <p:cNvSpPr/>
          <p:nvPr>
            <p:custDataLst>
              <p:tags r:id="rId15"/>
            </p:custDataLst>
          </p:nvPr>
        </p:nvSpPr>
        <p:spPr>
          <a:xfrm>
            <a:off x="3336226" y="2988819"/>
            <a:ext cx="230183" cy="141256"/>
          </a:xfrm>
          <a:prstGeom prst="ellipse">
            <a:avLst/>
          </a:prstGeom>
          <a:gradFill flip="none" rotWithShape="1">
            <a:gsLst>
              <a:gs pos="0">
                <a:schemeClr val="accent1">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1" name="椭圆 35"/>
          <p:cNvSpPr/>
          <p:nvPr>
            <p:custDataLst>
              <p:tags r:id="rId16"/>
            </p:custDataLst>
          </p:nvPr>
        </p:nvSpPr>
        <p:spPr>
          <a:xfrm>
            <a:off x="4671573" y="2763510"/>
            <a:ext cx="243227" cy="213850"/>
          </a:xfrm>
          <a:prstGeom prst="ellipse">
            <a:avLst/>
          </a:prstGeom>
          <a:gradFill flip="none" rotWithShape="1">
            <a:gsLst>
              <a:gs pos="0">
                <a:schemeClr val="accent2">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2" name="椭圆 36"/>
          <p:cNvSpPr/>
          <p:nvPr>
            <p:custDataLst>
              <p:tags r:id="rId17"/>
            </p:custDataLst>
          </p:nvPr>
        </p:nvSpPr>
        <p:spPr>
          <a:xfrm>
            <a:off x="5473320" y="3057525"/>
            <a:ext cx="169444" cy="141256"/>
          </a:xfrm>
          <a:prstGeom prst="ellipse">
            <a:avLst/>
          </a:prstGeom>
          <a:gradFill flip="none" rotWithShape="1">
            <a:gsLst>
              <a:gs pos="0">
                <a:schemeClr val="accent1">
                  <a:lumMod val="60000"/>
                  <a:lumOff val="40000"/>
                  <a:alpha val="4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3" name="椭圆 37"/>
          <p:cNvSpPr/>
          <p:nvPr>
            <p:custDataLst>
              <p:tags r:id="rId18"/>
            </p:custDataLst>
          </p:nvPr>
        </p:nvSpPr>
        <p:spPr>
          <a:xfrm>
            <a:off x="3830221" y="2845783"/>
            <a:ext cx="228810" cy="190745"/>
          </a:xfrm>
          <a:prstGeom prst="ellipse">
            <a:avLst/>
          </a:prstGeom>
          <a:gradFill flip="none" rotWithShape="1">
            <a:gsLst>
              <a:gs pos="0">
                <a:schemeClr val="accent3">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4" name="椭圆 38"/>
          <p:cNvSpPr/>
          <p:nvPr>
            <p:custDataLst>
              <p:tags r:id="rId19"/>
            </p:custDataLst>
          </p:nvPr>
        </p:nvSpPr>
        <p:spPr>
          <a:xfrm>
            <a:off x="5723961" y="2834457"/>
            <a:ext cx="155250" cy="129422"/>
          </a:xfrm>
          <a:prstGeom prst="ellipse">
            <a:avLst/>
          </a:prstGeom>
          <a:gradFill flip="none" rotWithShape="1">
            <a:gsLst>
              <a:gs pos="0">
                <a:schemeClr val="accent3">
                  <a:lumMod val="60000"/>
                  <a:lumOff val="40000"/>
                  <a:alpha val="4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5" name="文本框 32"/>
          <p:cNvSpPr txBox="1"/>
          <p:nvPr>
            <p:custDataLst>
              <p:tags r:id="rId20"/>
            </p:custDataLst>
          </p:nvPr>
        </p:nvSpPr>
        <p:spPr>
          <a:xfrm>
            <a:off x="3525027" y="2019064"/>
            <a:ext cx="4462788" cy="1596765"/>
          </a:xfrm>
          <a:prstGeom prst="rect">
            <a:avLst/>
          </a:prstGeom>
          <a:noFill/>
        </p:spPr>
        <p:txBody>
          <a:bodyPr wrap="square" rtlCol="0" anchor="b" anchorCtr="0">
            <a:noAutofit/>
          </a:bodyPr>
          <a:lstStyle/>
          <a:p>
            <a:pPr algn="just">
              <a:lnSpc>
                <a:spcPct val="90000"/>
              </a:lnSpc>
              <a:spcBef>
                <a:spcPct val="0"/>
              </a:spcBef>
            </a:pPr>
            <a:r>
              <a:rPr lang="zh-CN" altLang="zh-CN" sz="1800" kern="100" dirty="0">
                <a:effectLst/>
                <a:latin typeface="Adobe 黑体 Std R" panose="020B0400000000000000" pitchFamily="34" charset="-122"/>
                <a:ea typeface="Adobe 黑体 Std R" panose="020B0400000000000000" pitchFamily="34" charset="-122"/>
                <a:cs typeface="Arial" panose="020B0604020202020204" pitchFamily="34" charset="0"/>
              </a:rPr>
              <a:t>坚持以旅游产业规划为主的多规融合，将经济发展规划、城镇建设规划、产业发展规划与旅游规划有机结合起来，</a:t>
            </a:r>
            <a:r>
              <a:rPr lang="zh-CN" altLang="zh-CN" sz="18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主要有以下特点</a:t>
            </a:r>
            <a:endParaRPr lang="en-US" altLang="zh-CN" sz="18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a:p>
            <a:pPr algn="just">
              <a:lnSpc>
                <a:spcPct val="90000"/>
              </a:lnSpc>
              <a:spcBef>
                <a:spcPct val="0"/>
              </a:spcBef>
            </a:pPr>
            <a:r>
              <a:rPr lang="en-US" altLang="zh-CN" sz="1600" dirty="0"/>
              <a:t>Adhere to the integration of multiple plans focusing on tourism industry planning, and organically combine economic development planning, urban construction planning, industrial development planning and tourism planning. The main characteristics are as follows:</a:t>
            </a:r>
            <a:endParaRPr lang="zh-CN" altLang="en-US" sz="1600" dirty="0"/>
          </a:p>
        </p:txBody>
      </p:sp>
      <p:pic>
        <p:nvPicPr>
          <p:cNvPr id="2097180" name="图片 1" descr="图片包含 亮, 照片, 前, 灯光  描述已自动生成"/>
          <p:cNvPicPr>
            <a:picLocks noChangeAspect="1"/>
          </p:cNvPicPr>
          <p:nvPr/>
        </p:nvPicPr>
        <p:blipFill>
          <a:blip r:embed="rId22" cstate="print"/>
          <a:stretch>
            <a:fillRect/>
          </a:stretch>
        </p:blipFill>
        <p:spPr>
          <a:xfrm>
            <a:off x="7740352" y="267494"/>
            <a:ext cx="1157184" cy="58593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48646" name="文本框 13"/>
          <p:cNvSpPr txBox="1"/>
          <p:nvPr/>
        </p:nvSpPr>
        <p:spPr>
          <a:xfrm>
            <a:off x="2267744" y="1042001"/>
            <a:ext cx="5552440" cy="3026410"/>
          </a:xfrm>
          <a:prstGeom prst="rect">
            <a:avLst/>
          </a:prstGeom>
          <a:noFill/>
        </p:spPr>
        <p:txBody>
          <a:bodyPr wrap="square">
            <a:noAutofit/>
          </a:bodyPr>
          <a:lstStyle/>
          <a:p>
            <a:r>
              <a:rPr lang="zh-CN"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一是在产业形态上，布局未来产业引领发展。充分尊重自然生态，把天然草原资源、生态系统、生物多样性都看作是最后的旅游资源加以严格保护和合理开发，拒绝高能耗、高污染项目落户景区</a:t>
            </a:r>
            <a:endParaRPr lang="en-US"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a:p>
            <a:endParaRPr lang="en-US" altLang="zh-CN" kern="100" dirty="0">
              <a:latin typeface="Adobe 黑体 Std R" panose="020B0400000000000000" pitchFamily="34" charset="-122"/>
              <a:ea typeface="Adobe 黑体 Std R" panose="020B0400000000000000" pitchFamily="34" charset="-122"/>
              <a:cs typeface="Times New Roman" panose="02020603050405020304" pitchFamily="18" charset="0"/>
            </a:endParaRPr>
          </a:p>
          <a:p>
            <a:r>
              <a:rPr lang="en-US"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First, in terms of industrial form, lay out future industries to lead development. Fully respect the natural ecology, regard natural grassland resources, ecosystems, and biodiversity as the last tourism resources, strictly protect and rationally develop them, and reject high-energy-consuming and high-pollution projects from settling in scenic spots.</a:t>
            </a:r>
            <a:endParaRPr lang="zh-CN"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p:txBody>
      </p:sp>
      <p:pic>
        <p:nvPicPr>
          <p:cNvPr id="2097181" name="图片 14" descr="图片包含 亮, 照片, 前, 灯光  描述已自动生成"/>
          <p:cNvPicPr>
            <a:picLocks noChangeAspect="1"/>
          </p:cNvPicPr>
          <p:nvPr/>
        </p:nvPicPr>
        <p:blipFill>
          <a:blip r:embed="rId2" cstate="print"/>
          <a:stretch>
            <a:fillRect/>
          </a:stretch>
        </p:blipFill>
        <p:spPr>
          <a:xfrm>
            <a:off x="611560" y="456070"/>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文本框 2"/>
          <p:cNvSpPr txBox="1"/>
          <p:nvPr/>
        </p:nvSpPr>
        <p:spPr>
          <a:xfrm>
            <a:off x="179705" y="397510"/>
            <a:ext cx="2664103" cy="3326368"/>
          </a:xfrm>
          <a:prstGeom prst="rect">
            <a:avLst/>
          </a:prstGeom>
          <a:noFill/>
        </p:spPr>
        <p:txBody>
          <a:bodyPr wrap="square">
            <a:noAutofit/>
          </a:bodyPr>
          <a:lstStyle/>
          <a:p>
            <a:pPr indent="406400" algn="just">
              <a:lnSpc>
                <a:spcPts val="2800"/>
              </a:lnSpc>
            </a:pPr>
            <a:r>
              <a:rPr lang="zh-CN"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二是生态格局上，实现“天蓝、地绿、水清”的生态体系。景区空气负氧离子含量</a:t>
            </a:r>
            <a:r>
              <a:rPr 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丰富</a:t>
            </a:r>
            <a:r>
              <a:rPr lang="zh-CN"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。持续保护现状景区内的草原、草场，核心景区的草原覆盖率</a:t>
            </a:r>
            <a:r>
              <a:rPr 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高</a:t>
            </a:r>
            <a:r>
              <a:rPr lang="zh-CN" altLang="zh-CN"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。生活污水经生态处理，达标后排放。其他生活垃圾采用集中收集，定期外运，纳入到昆牧镇城镇固体废弃物处理系统中。</a:t>
            </a:r>
          </a:p>
        </p:txBody>
      </p:sp>
      <p:pic>
        <p:nvPicPr>
          <p:cNvPr id="2097182" name="图片 5" descr="一群马在雪地上  描述已自动生成"/>
          <p:cNvPicPr>
            <a:picLocks noChangeAspect="1"/>
          </p:cNvPicPr>
          <p:nvPr/>
        </p:nvPicPr>
        <p:blipFill rotWithShape="1">
          <a:blip r:embed="rId2" cstate="print"/>
          <a:srcRect r="11776"/>
          <a:stretch>
            <a:fillRect/>
          </a:stretch>
        </p:blipFill>
        <p:spPr>
          <a:xfrm>
            <a:off x="4427984" y="1526884"/>
            <a:ext cx="4536504" cy="3442211"/>
          </a:xfrm>
          <a:prstGeom prst="rect">
            <a:avLst/>
          </a:prstGeom>
        </p:spPr>
      </p:pic>
      <p:pic>
        <p:nvPicPr>
          <p:cNvPr id="2097183" name="图片 6" descr="图片包含 亮, 照片, 前, 灯光  描述已自动生成"/>
          <p:cNvPicPr>
            <a:picLocks noChangeAspect="1"/>
          </p:cNvPicPr>
          <p:nvPr/>
        </p:nvPicPr>
        <p:blipFill>
          <a:blip r:embed="rId3" cstate="print"/>
          <a:stretch>
            <a:fillRect/>
          </a:stretch>
        </p:blipFill>
        <p:spPr>
          <a:xfrm>
            <a:off x="7740352" y="104246"/>
            <a:ext cx="1157184" cy="585931"/>
          </a:xfrm>
          <a:prstGeom prst="rect">
            <a:avLst/>
          </a:prstGeom>
        </p:spPr>
      </p:pic>
      <p:sp>
        <p:nvSpPr>
          <p:cNvPr id="1048648" name="文本框 1"/>
          <p:cNvSpPr txBox="1"/>
          <p:nvPr/>
        </p:nvSpPr>
        <p:spPr>
          <a:xfrm>
            <a:off x="2848887" y="483518"/>
            <a:ext cx="3744416" cy="2326641"/>
          </a:xfrm>
          <a:prstGeom prst="rect">
            <a:avLst/>
          </a:prstGeom>
          <a:noFill/>
        </p:spPr>
        <p:txBody>
          <a:bodyPr wrap="square" rtlCol="0">
            <a:spAutoFit/>
          </a:bodyPr>
          <a:lstStyle/>
          <a:p>
            <a:r>
              <a:rPr lang="en-US" altLang="zh-CN" sz="1400" dirty="0"/>
              <a:t>The second is to achieve an ecological system with “blue sky, green land, and clear water” in terms of ecological pattern. The air in the scenic area is rich in negative oxygen ions. Continue to protect the grasslands and pastures in the current scenic area, and the grassland coverage rate in the core scenic area is high. Domestic sewage is treated ecologically and discharged after meeting standards. Other domestic waste is collected centrally, transported out regularly, and incorporated into the urban solid waste treatment system of </a:t>
            </a:r>
            <a:r>
              <a:rPr lang="en-US" altLang="zh-CN" sz="1400" dirty="0" err="1"/>
              <a:t>Kunmu</a:t>
            </a:r>
            <a:r>
              <a:rPr lang="en-US" altLang="zh-CN" sz="1400" dirty="0"/>
              <a:t> Town.</a:t>
            </a:r>
            <a:endParaRPr lang="zh-CN" altLang="en-US"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4" name="图片 6" descr="棕色的马在雪地上  中度可信度描述已自动生成"/>
          <p:cNvPicPr>
            <a:picLocks noChangeAspect="1"/>
          </p:cNvPicPr>
          <p:nvPr/>
        </p:nvPicPr>
        <p:blipFill rotWithShape="1">
          <a:blip r:embed="rId2" cstate="print"/>
          <a:srcRect t="16204"/>
          <a:stretch>
            <a:fillRect/>
          </a:stretch>
        </p:blipFill>
        <p:spPr>
          <a:xfrm>
            <a:off x="-29890" y="0"/>
            <a:ext cx="9207236" cy="5143500"/>
          </a:xfrm>
          <a:prstGeom prst="rect">
            <a:avLst/>
          </a:prstGeom>
        </p:spPr>
      </p:pic>
      <p:sp>
        <p:nvSpPr>
          <p:cNvPr id="1048649" name="矩形 3"/>
          <p:cNvSpPr/>
          <p:nvPr/>
        </p:nvSpPr>
        <p:spPr>
          <a:xfrm>
            <a:off x="-21084" y="4011910"/>
            <a:ext cx="9207236" cy="825339"/>
          </a:xfrm>
          <a:prstGeom prst="rect">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0" name="矩形: 圆角 2"/>
          <p:cNvSpPr/>
          <p:nvPr/>
        </p:nvSpPr>
        <p:spPr>
          <a:xfrm>
            <a:off x="3563888" y="238391"/>
            <a:ext cx="5263502" cy="4598857"/>
          </a:xfrm>
          <a:prstGeom prst="round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48651" name="TextBox 5"/>
          <p:cNvSpPr txBox="1"/>
          <p:nvPr/>
        </p:nvSpPr>
        <p:spPr>
          <a:xfrm>
            <a:off x="3563888" y="451295"/>
            <a:ext cx="5263502" cy="4003041"/>
          </a:xfrm>
          <a:prstGeom prst="rect">
            <a:avLst/>
          </a:prstGeom>
          <a:noFill/>
        </p:spPr>
        <p:txBody>
          <a:bodyPr wrap="square" rtlCol="0">
            <a:spAutoFit/>
          </a:bodyPr>
          <a:lstStyle/>
          <a:p>
            <a:pPr indent="406400" algn="just">
              <a:lnSpc>
                <a:spcPts val="2800"/>
              </a:lnSpc>
            </a:pPr>
            <a:r>
              <a:rPr lang="zh-CN" altLang="zh-CN" sz="14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三是在野生动植物保护方面，对野生动植物生长环境进行监测和保护，减少人为改造环境，以免对野生动植物造成危害。组织开展《野生动物保护》等专项行动，及时对辖区内发生的非法挖掘、猎捕、收购、运输、经营野生动植物等各类违法犯罪活动进行严厉的打击处理。</a:t>
            </a:r>
            <a:endParaRPr lang="en-US" altLang="zh-CN" sz="14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a:p>
            <a:pPr indent="406400" algn="just">
              <a:lnSpc>
                <a:spcPts val="2800"/>
              </a:lnSpc>
            </a:pPr>
            <a:r>
              <a:rPr lang="en-US" altLang="zh-CN" sz="11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The third is to protect wild animals and plants, monitor and protect the growth environment of wild animals and plants, and reduce artificial modification of the environment to avoid harm to wild animals and plants. Organize and carry out special operations such as "Wildlife Protection" to promptly and severely crack down on various illegal and criminal activities such as illegal excavation, hunting, acquisition, transportation, and management of wild animals and plants within the jurisdiction.</a:t>
            </a:r>
            <a:endParaRPr lang="zh-CN" altLang="zh-CN" sz="11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p:txBody>
      </p:sp>
      <p:pic>
        <p:nvPicPr>
          <p:cNvPr id="2097185" name="图片 9" descr="图片包含 亮, 照片, 前, 灯光  描述已自动生成"/>
          <p:cNvPicPr>
            <a:picLocks noChangeAspect="1"/>
          </p:cNvPicPr>
          <p:nvPr/>
        </p:nvPicPr>
        <p:blipFill>
          <a:blip r:embed="rId3" cstate="print"/>
          <a:stretch>
            <a:fillRect/>
          </a:stretch>
        </p:blipFill>
        <p:spPr>
          <a:xfrm>
            <a:off x="395536" y="4163581"/>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6" name="图片 3" descr="草地上有绿色的山  描述已自动生成"/>
          <p:cNvPicPr>
            <a:picLocks noChangeAspect="1"/>
          </p:cNvPicPr>
          <p:nvPr/>
        </p:nvPicPr>
        <p:blipFill>
          <a:blip r:embed="rId2"/>
          <a:stretch>
            <a:fillRect/>
          </a:stretch>
        </p:blipFill>
        <p:spPr>
          <a:xfrm>
            <a:off x="0" y="0"/>
            <a:ext cx="9144000" cy="5143500"/>
          </a:xfrm>
          <a:prstGeom prst="rect">
            <a:avLst/>
          </a:prstGeom>
        </p:spPr>
      </p:pic>
      <p:sp>
        <p:nvSpPr>
          <p:cNvPr id="1048652" name="矩形: 对角圆角 1"/>
          <p:cNvSpPr/>
          <p:nvPr/>
        </p:nvSpPr>
        <p:spPr>
          <a:xfrm>
            <a:off x="179512" y="195486"/>
            <a:ext cx="6408712" cy="4824536"/>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48653" name="TextBox 4"/>
          <p:cNvSpPr txBox="1"/>
          <p:nvPr/>
        </p:nvSpPr>
        <p:spPr>
          <a:xfrm>
            <a:off x="251520" y="267494"/>
            <a:ext cx="6303162" cy="4003041"/>
          </a:xfrm>
          <a:prstGeom prst="rect">
            <a:avLst/>
          </a:prstGeom>
          <a:noFill/>
        </p:spPr>
        <p:txBody>
          <a:bodyPr wrap="square" rtlCol="0">
            <a:spAutoFit/>
          </a:bodyPr>
          <a:lstStyle/>
          <a:p>
            <a:pPr indent="406400" algn="just">
              <a:lnSpc>
                <a:spcPts val="2800"/>
              </a:lnSpc>
            </a:pPr>
            <a:r>
              <a:rPr lang="zh-CN" altLang="zh-CN" sz="12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四是在低碳特色方面，具有突出的低碳特色，鼓励和引导辖区内企业、商家和居民使用节能产品和清洁能源。辖区内没有燃煤锅炉使用，清洁能源使用率高（目前，辖区使用的清洁能源主要有电能、天然气、太阳能等）。采暖全部使用电采暖。路灯采取太阳能供能率</a:t>
            </a:r>
            <a:r>
              <a:rPr lang="zh-CN" sz="12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高</a:t>
            </a:r>
            <a:r>
              <a:rPr lang="zh-CN" altLang="zh-CN" sz="12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。同时，利用节能宣传周和全国低碳日等活动向游客宣传减少酒店一次性用品的消耗。向游客、居民不断宣传、讲解保护环境、低碳出行的宣传知识。</a:t>
            </a:r>
            <a:endParaRPr lang="en-US" altLang="zh-CN" sz="12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a:p>
            <a:pPr indent="406400" algn="just">
              <a:lnSpc>
                <a:spcPts val="2800"/>
              </a:lnSpc>
            </a:pPr>
            <a:r>
              <a:rPr lang="en-US" altLang="zh-CN" sz="9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Fourth, in terms of low-carbon features, it has outstanding low-carbon features and encourages and guides enterprises, businesses and residents within the jurisdiction to use energy-saving products and clean energy. There are no coal-fired boilers in use in the jurisdiction, and the utilization rate of clean energy is high (currently, the clean energy used in the jurisdiction mainly includes electricity, natural gas, solar energy, etc.). All heating uses electric heating. Street lights are powered by solar energy with high efficiency. At the same time, activities such as Energy Saving Promotion Week and National Low Carbon Day are used to promote the reduction of disposable supplies in hotels to tourists. Continuously promote and explain environmental protection and low-carbon travel knowledge to tourists and residents.</a:t>
            </a:r>
            <a:endParaRPr lang="zh-CN" altLang="zh-CN" sz="12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p:txBody>
      </p:sp>
      <p:pic>
        <p:nvPicPr>
          <p:cNvPr id="2097187" name="图片 5" descr="图片包含 亮, 照片, 前, 灯光  描述已自动生成"/>
          <p:cNvPicPr>
            <a:picLocks noChangeAspect="1"/>
          </p:cNvPicPr>
          <p:nvPr/>
        </p:nvPicPr>
        <p:blipFill>
          <a:blip r:embed="rId3" cstate="print"/>
          <a:stretch>
            <a:fillRect/>
          </a:stretch>
        </p:blipFill>
        <p:spPr>
          <a:xfrm>
            <a:off x="7668344" y="267494"/>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8" name="图片 1"/>
          <p:cNvPicPr>
            <a:picLocks noChangeAspect="1"/>
          </p:cNvPicPr>
          <p:nvPr/>
        </p:nvPicPr>
        <p:blipFill>
          <a:blip r:embed="rId2" cstate="print"/>
          <a:stretch>
            <a:fillRect/>
          </a:stretch>
        </p:blipFill>
        <p:spPr>
          <a:xfrm>
            <a:off x="285" y="0"/>
            <a:ext cx="9143429" cy="5143500"/>
          </a:xfrm>
          <a:prstGeom prst="rect">
            <a:avLst/>
          </a:prstGeom>
        </p:spPr>
      </p:pic>
      <p:sp>
        <p:nvSpPr>
          <p:cNvPr id="1048654" name="矩形: 单圆角 4"/>
          <p:cNvSpPr/>
          <p:nvPr/>
        </p:nvSpPr>
        <p:spPr>
          <a:xfrm>
            <a:off x="179512" y="80319"/>
            <a:ext cx="6336704" cy="4982862"/>
          </a:xfrm>
          <a:prstGeom prst="round1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48655" name="TextBox 3"/>
          <p:cNvSpPr txBox="1"/>
          <p:nvPr/>
        </p:nvSpPr>
        <p:spPr>
          <a:xfrm>
            <a:off x="179512" y="80319"/>
            <a:ext cx="5832648" cy="3647441"/>
          </a:xfrm>
          <a:prstGeom prst="rect">
            <a:avLst/>
          </a:prstGeom>
          <a:noFill/>
        </p:spPr>
        <p:txBody>
          <a:bodyPr wrap="square" rtlCol="0">
            <a:spAutoFit/>
          </a:bodyPr>
          <a:lstStyle/>
          <a:p>
            <a:pPr indent="406400" algn="just">
              <a:lnSpc>
                <a:spcPts val="2800"/>
              </a:lnSpc>
            </a:pPr>
            <a:r>
              <a:rPr lang="zh-CN" altLang="zh-CN" sz="18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昆仑之门、雪域草原，昆仑山大峡谷景区深厚的历史文化积淀，丰富的生态资源，正朝着低碳景区的目标一路迈进。在此，诚挚地邀请世界各地的朋友来昆仑山大峡谷景区考察交流、投资兴业，共享绿色发展机遇，共结命运共同体，共绘一幅绿色低碳的恢弘画卷。</a:t>
            </a:r>
            <a:endParaRPr lang="en-US" altLang="zh-CN" sz="18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a:p>
            <a:pPr indent="406400" algn="just">
              <a:lnSpc>
                <a:spcPts val="2800"/>
              </a:lnSpc>
            </a:pPr>
            <a:r>
              <a:rPr lang="en-US"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Gate of Kunlun,  Snowy Grassland, the Kunlun Mountain Grand Canyon Scenic Spot has profound historical and cultural accumulation and rich ecological resources, and is moving towards the goal of a low-carbon scenic spot. Here, we sincerely invite friends from all over the world to come to the Kunlun Mountain Grand Canyon Scenic Area for inspection, exchange, investment and business, to share green development opportunities, to build a community with a shared future, and to paint a grand picture of green and low-carbon.</a:t>
            </a:r>
            <a:endParaRPr lang="zh-CN"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p:txBody>
      </p:sp>
      <p:pic>
        <p:nvPicPr>
          <p:cNvPr id="2097189" name="图片 2" descr="图片包含 亮, 照片, 前, 灯光  描述已自动生成"/>
          <p:cNvPicPr>
            <a:picLocks noChangeAspect="1"/>
          </p:cNvPicPr>
          <p:nvPr/>
        </p:nvPicPr>
        <p:blipFill>
          <a:blip r:embed="rId3" cstate="print"/>
          <a:stretch>
            <a:fillRect/>
          </a:stretch>
        </p:blipFill>
        <p:spPr>
          <a:xfrm>
            <a:off x="7380312" y="555526"/>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0" name="图片 5" descr="草地远处有雪山  描述已自动生成"/>
          <p:cNvPicPr>
            <a:picLocks noChangeAspect="1"/>
          </p:cNvPicPr>
          <p:nvPr/>
        </p:nvPicPr>
        <p:blipFill rotWithShape="1">
          <a:blip r:embed="rId2" cstate="print"/>
          <a:srcRect t="15683"/>
          <a:stretch>
            <a:fillRect/>
          </a:stretch>
        </p:blipFill>
        <p:spPr>
          <a:xfrm>
            <a:off x="17256" y="0"/>
            <a:ext cx="9150213" cy="5143500"/>
          </a:xfrm>
          <a:prstGeom prst="rect">
            <a:avLst/>
          </a:prstGeom>
        </p:spPr>
      </p:pic>
      <p:sp>
        <p:nvSpPr>
          <p:cNvPr id="1048656" name="矩形 3"/>
          <p:cNvSpPr/>
          <p:nvPr/>
        </p:nvSpPr>
        <p:spPr>
          <a:xfrm>
            <a:off x="0" y="715206"/>
            <a:ext cx="9165456" cy="2088232"/>
          </a:xfrm>
          <a:prstGeom prst="rect">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7" name="矩形 4"/>
          <p:cNvSpPr/>
          <p:nvPr/>
        </p:nvSpPr>
        <p:spPr>
          <a:xfrm>
            <a:off x="4684502" y="1759322"/>
            <a:ext cx="4386581" cy="447041"/>
          </a:xfrm>
          <a:prstGeom prst="rect">
            <a:avLst/>
          </a:prstGeom>
          <a:noFill/>
        </p:spPr>
        <p:txBody>
          <a:bodyPr wrap="none" lIns="91440" tIns="45720" rIns="91440" bIns="45720">
            <a:spAutoFit/>
          </a:bodyPr>
          <a:lstStyle/>
          <a:p>
            <a:pPr indent="406400" algn="just">
              <a:lnSpc>
                <a:spcPts val="2800"/>
              </a:lnSpc>
            </a:pPr>
            <a:r>
              <a:rPr lang="zh-CN" altLang="zh-CN" sz="6000" kern="100" dirty="0">
                <a:solidFill>
                  <a:schemeClr val="bg1"/>
                </a:solidFill>
                <a:effectLst/>
                <a:latin typeface="Adobe 黑体 Std R" panose="020B0400000000000000" pitchFamily="34" charset="-122"/>
                <a:ea typeface="Adobe 黑体 Std R" panose="020B0400000000000000" pitchFamily="34" charset="-122"/>
                <a:cs typeface="Times New Roman" panose="02020603050405020304" pitchFamily="18" charset="0"/>
              </a:rPr>
              <a:t>谢谢大家！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97154" name="图片 7"/>
          <p:cNvPicPr>
            <a:picLocks noChangeAspect="1"/>
          </p:cNvPicPr>
          <p:nvPr/>
        </p:nvPicPr>
        <p:blipFill>
          <a:blip r:embed="rId3" cstate="print"/>
          <a:stretch>
            <a:fillRect/>
          </a:stretch>
        </p:blipFill>
        <p:spPr>
          <a:xfrm>
            <a:off x="-30083" y="-327948"/>
            <a:ext cx="9174083" cy="6116055"/>
          </a:xfrm>
          <a:prstGeom prst="rect">
            <a:avLst/>
          </a:prstGeom>
        </p:spPr>
      </p:pic>
      <p:sp>
        <p:nvSpPr>
          <p:cNvPr id="1048589" name="TextBox 3"/>
          <p:cNvSpPr txBox="1"/>
          <p:nvPr/>
        </p:nvSpPr>
        <p:spPr>
          <a:xfrm>
            <a:off x="4860032" y="370860"/>
            <a:ext cx="3024336" cy="1158240"/>
          </a:xfrm>
          <a:prstGeom prst="rect">
            <a:avLst/>
          </a:prstGeom>
          <a:noFill/>
        </p:spPr>
        <p:txBody>
          <a:bodyPr wrap="square" rtlCol="0">
            <a:spAutoFit/>
          </a:bodyPr>
          <a:lstStyle/>
          <a:p>
            <a:pPr algn="r"/>
            <a:r>
              <a:rPr lang="zh-CN" altLang="en-US" b="1" dirty="0">
                <a:solidFill>
                  <a:schemeClr val="bg1"/>
                </a:solidFill>
                <a:latin typeface="微软雅黑" panose="020B0503020204020204" pitchFamily="34" charset="-122"/>
                <a:ea typeface="微软雅黑" panose="020B0503020204020204" pitchFamily="34" charset="-122"/>
              </a:rPr>
              <a:t>从华夏伊始便存在</a:t>
            </a:r>
            <a:endParaRPr lang="en-US" altLang="zh-CN" b="1" dirty="0">
              <a:solidFill>
                <a:schemeClr val="bg1"/>
              </a:solidFill>
              <a:latin typeface="微软雅黑" panose="020B0503020204020204" pitchFamily="34" charset="-122"/>
              <a:ea typeface="微软雅黑" panose="020B0503020204020204" pitchFamily="34" charset="-122"/>
            </a:endParaRPr>
          </a:p>
          <a:p>
            <a:pPr algn="r"/>
            <a:endParaRPr lang="en-US" altLang="zh-CN" b="1" dirty="0">
              <a:solidFill>
                <a:schemeClr val="bg1"/>
              </a:solidFill>
              <a:latin typeface="微软雅黑" panose="020B0503020204020204" pitchFamily="34" charset="-122"/>
              <a:ea typeface="微软雅黑" panose="020B0503020204020204" pitchFamily="34" charset="-122"/>
            </a:endParaRPr>
          </a:p>
          <a:p>
            <a:pPr algn="r"/>
            <a:r>
              <a:rPr lang="en-US" altLang="zh-CN" b="1" dirty="0">
                <a:solidFill>
                  <a:schemeClr val="bg1"/>
                </a:solidFill>
                <a:latin typeface="微软雅黑" panose="020B0503020204020204" pitchFamily="34" charset="-122"/>
                <a:ea typeface="微软雅黑" panose="020B0503020204020204" pitchFamily="34" charset="-122"/>
              </a:rPr>
              <a:t>It has existed since the beginning of China</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145728" name="直接连接符 5"/>
          <p:cNvCxnSpPr>
            <a:cxnSpLocks/>
          </p:cNvCxnSpPr>
          <p:nvPr/>
        </p:nvCxnSpPr>
        <p:spPr>
          <a:xfrm>
            <a:off x="5220072" y="771550"/>
            <a:ext cx="34918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97155" name="图片 2" descr="图片包含 亮, 照片, 前, 灯光  描述已自动生成"/>
          <p:cNvPicPr>
            <a:picLocks noChangeAspect="1"/>
          </p:cNvPicPr>
          <p:nvPr/>
        </p:nvPicPr>
        <p:blipFill>
          <a:blip r:embed="rId4" cstate="print"/>
          <a:stretch>
            <a:fillRect/>
          </a:stretch>
        </p:blipFill>
        <p:spPr>
          <a:xfrm>
            <a:off x="7863358" y="-123640"/>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97156" name="图片 10" descr="山上的草地上吃草  描述已自动生成"/>
          <p:cNvPicPr>
            <a:picLocks noChangeAspect="1"/>
          </p:cNvPicPr>
          <p:nvPr/>
        </p:nvPicPr>
        <p:blipFill>
          <a:blip r:embed="rId3" cstate="print"/>
          <a:stretch>
            <a:fillRect/>
          </a:stretch>
        </p:blipFill>
        <p:spPr>
          <a:xfrm>
            <a:off x="10078" y="-1357291"/>
            <a:ext cx="9133921" cy="6089281"/>
          </a:xfrm>
          <a:prstGeom prst="rect">
            <a:avLst/>
          </a:prstGeom>
        </p:spPr>
      </p:pic>
      <p:sp>
        <p:nvSpPr>
          <p:cNvPr id="1048590" name="矩形 9"/>
          <p:cNvSpPr/>
          <p:nvPr/>
        </p:nvSpPr>
        <p:spPr>
          <a:xfrm>
            <a:off x="-108519" y="2517433"/>
            <a:ext cx="5184575" cy="2088232"/>
          </a:xfrm>
          <a:prstGeom prst="rect">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91" name="TextBox 5"/>
          <p:cNvSpPr txBox="1"/>
          <p:nvPr/>
        </p:nvSpPr>
        <p:spPr>
          <a:xfrm>
            <a:off x="5729183" y="2517433"/>
            <a:ext cx="4320481" cy="1691641"/>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美丽的风景 </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   清洁的环境</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      潺潺的流水   </a:t>
            </a:r>
            <a:endParaRPr lang="en-US" altLang="zh-CN" b="1" dirty="0">
              <a:solidFill>
                <a:schemeClr val="bg1"/>
              </a:solidFill>
              <a:latin typeface="微软雅黑" panose="020B0503020204020204" pitchFamily="34" charset="-122"/>
              <a:ea typeface="微软雅黑" panose="020B0503020204020204" pitchFamily="34" charset="-122"/>
            </a:endParaRPr>
          </a:p>
          <a:p>
            <a:r>
              <a:rPr lang="en-US" altLang="zh-CN" b="1" dirty="0">
                <a:solidFill>
                  <a:schemeClr val="bg1"/>
                </a:solidFill>
                <a:latin typeface="微软雅黑" panose="020B0503020204020204" pitchFamily="34" charset="-122"/>
                <a:ea typeface="微软雅黑" panose="020B0503020204020204" pitchFamily="34" charset="-122"/>
              </a:rPr>
              <a:t>Beautiful scenery </a:t>
            </a:r>
          </a:p>
          <a:p>
            <a:r>
              <a:rPr lang="en-US" altLang="zh-CN" b="1" dirty="0">
                <a:solidFill>
                  <a:schemeClr val="bg1"/>
                </a:solidFill>
                <a:latin typeface="微软雅黑" panose="020B0503020204020204" pitchFamily="34" charset="-122"/>
                <a:ea typeface="微软雅黑" panose="020B0503020204020204" pitchFamily="34" charset="-122"/>
              </a:rPr>
              <a:t>   clean environment</a:t>
            </a:r>
          </a:p>
          <a:p>
            <a:r>
              <a:rPr lang="en-US" altLang="zh-CN" b="1" dirty="0">
                <a:solidFill>
                  <a:schemeClr val="bg1"/>
                </a:solidFill>
                <a:latin typeface="微软雅黑" panose="020B0503020204020204" pitchFamily="34" charset="-122"/>
                <a:ea typeface="微软雅黑" panose="020B0503020204020204" pitchFamily="34" charset="-122"/>
              </a:rPr>
              <a:t>      gurgling water</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2097157" name="图片 2" descr="岩石上的瀑布  描述已自动生成"/>
          <p:cNvPicPr>
            <a:picLocks noChangeAspect="1"/>
          </p:cNvPicPr>
          <p:nvPr/>
        </p:nvPicPr>
        <p:blipFill>
          <a:blip r:embed="rId4" cstate="print"/>
          <a:stretch>
            <a:fillRect/>
          </a:stretch>
        </p:blipFill>
        <p:spPr>
          <a:xfrm>
            <a:off x="180488" y="2823585"/>
            <a:ext cx="2231272" cy="1487514"/>
          </a:xfrm>
          <a:prstGeom prst="rect">
            <a:avLst/>
          </a:prstGeom>
        </p:spPr>
      </p:pic>
      <p:pic>
        <p:nvPicPr>
          <p:cNvPr id="2097158" name="图片 6" descr="山上的草地上吃草  描述已自动生成"/>
          <p:cNvPicPr>
            <a:picLocks noChangeAspect="1"/>
          </p:cNvPicPr>
          <p:nvPr/>
        </p:nvPicPr>
        <p:blipFill>
          <a:blip r:embed="rId5" cstate="print"/>
          <a:stretch>
            <a:fillRect/>
          </a:stretch>
        </p:blipFill>
        <p:spPr>
          <a:xfrm>
            <a:off x="2510612" y="2823585"/>
            <a:ext cx="2349420" cy="1487514"/>
          </a:xfrm>
          <a:prstGeom prst="rect">
            <a:avLst/>
          </a:prstGeom>
        </p:spPr>
      </p:pic>
      <p:pic>
        <p:nvPicPr>
          <p:cNvPr id="2097159" name="图片 11" descr="图片包含 亮, 照片, 前, 灯光  描述已自动生成"/>
          <p:cNvPicPr>
            <a:picLocks noChangeAspect="1"/>
          </p:cNvPicPr>
          <p:nvPr/>
        </p:nvPicPr>
        <p:blipFill>
          <a:blip r:embed="rId6" cstate="print"/>
          <a:stretch>
            <a:fillRect/>
          </a:stretch>
        </p:blipFill>
        <p:spPr>
          <a:xfrm>
            <a:off x="5076056" y="-627530"/>
            <a:ext cx="2813368" cy="1424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0" name="图片 7" descr="草地远处有雪山  描述已自动生成"/>
          <p:cNvPicPr>
            <a:picLocks noChangeAspect="1"/>
          </p:cNvPicPr>
          <p:nvPr/>
        </p:nvPicPr>
        <p:blipFill>
          <a:blip r:embed="rId2" cstate="print"/>
          <a:stretch>
            <a:fillRect/>
          </a:stretch>
        </p:blipFill>
        <p:spPr>
          <a:xfrm>
            <a:off x="-98160" y="-20538"/>
            <a:ext cx="9242159" cy="6161439"/>
          </a:xfrm>
          <a:prstGeom prst="rect">
            <a:avLst/>
          </a:prstGeom>
        </p:spPr>
      </p:pic>
      <p:grpSp>
        <p:nvGrpSpPr>
          <p:cNvPr id="38" name="组合 9"/>
          <p:cNvGrpSpPr/>
          <p:nvPr/>
        </p:nvGrpSpPr>
        <p:grpSpPr>
          <a:xfrm>
            <a:off x="1828883" y="1851670"/>
            <a:ext cx="5110472" cy="713537"/>
            <a:chOff x="1952460" y="987574"/>
            <a:chExt cx="5110472" cy="713537"/>
          </a:xfrm>
        </p:grpSpPr>
        <p:sp>
          <p:nvSpPr>
            <p:cNvPr id="1048592" name="矩形 10"/>
            <p:cNvSpPr/>
            <p:nvPr/>
          </p:nvSpPr>
          <p:spPr>
            <a:xfrm>
              <a:off x="1952460" y="987574"/>
              <a:ext cx="5110472" cy="648072"/>
            </a:xfrm>
            <a:prstGeom prst="rect">
              <a:avLst/>
            </a:prstGeom>
            <a:solidFill>
              <a:srgbClr val="F2F2F2">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600"/>
            </a:p>
          </p:txBody>
        </p:sp>
        <p:sp>
          <p:nvSpPr>
            <p:cNvPr id="1048593" name="矩形 11"/>
            <p:cNvSpPr/>
            <p:nvPr/>
          </p:nvSpPr>
          <p:spPr>
            <a:xfrm>
              <a:off x="2016765" y="1037720"/>
              <a:ext cx="4981863" cy="547781"/>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600"/>
            </a:p>
          </p:txBody>
        </p:sp>
        <p:sp>
          <p:nvSpPr>
            <p:cNvPr id="1048594" name="矩形 12"/>
            <p:cNvSpPr/>
            <p:nvPr/>
          </p:nvSpPr>
          <p:spPr>
            <a:xfrm>
              <a:off x="1987416" y="1050871"/>
              <a:ext cx="5040560" cy="650240"/>
            </a:xfrm>
            <a:prstGeom prst="rect">
              <a:avLst/>
            </a:prstGeom>
          </p:spPr>
          <p:txBody>
            <a:bodyPr wrap="square">
              <a:spAutoFit/>
            </a:bodyPr>
            <a:lstStyle/>
            <a:p>
              <a:pPr algn="ctr"/>
              <a:r>
                <a:rPr lang="zh-CN" altLang="en-US" sz="2400" b="1" dirty="0">
                  <a:solidFill>
                    <a:schemeClr val="accent3">
                      <a:lumMod val="50000"/>
                    </a:schemeClr>
                  </a:solidFill>
                  <a:latin typeface="微软雅黑" panose="020B0503020204020204" pitchFamily="34" charset="-122"/>
                  <a:ea typeface="微软雅黑" panose="020B0503020204020204" pitchFamily="34" charset="-122"/>
                </a:rPr>
                <a:t>国家</a:t>
              </a:r>
              <a:r>
                <a:rPr lang="en-US" altLang="zh-CN" sz="2400" b="1" dirty="0">
                  <a:solidFill>
                    <a:schemeClr val="accent3">
                      <a:lumMod val="50000"/>
                    </a:schemeClr>
                  </a:solidFill>
                  <a:latin typeface="微软雅黑" panose="020B0503020204020204" pitchFamily="34" charset="-122"/>
                  <a:ea typeface="微软雅黑" panose="020B0503020204020204" pitchFamily="34" charset="-122"/>
                </a:rPr>
                <a:t>AAAA</a:t>
              </a:r>
              <a:r>
                <a:rPr lang="zh-CN" altLang="en-US" sz="2400" b="1" dirty="0">
                  <a:solidFill>
                    <a:schemeClr val="accent3">
                      <a:lumMod val="50000"/>
                    </a:schemeClr>
                  </a:solidFill>
                  <a:latin typeface="微软雅黑" panose="020B0503020204020204" pitchFamily="34" charset="-122"/>
                  <a:ea typeface="微软雅黑" panose="020B0503020204020204" pitchFamily="34" charset="-122"/>
                </a:rPr>
                <a:t>级景区</a:t>
              </a:r>
              <a:endParaRPr lang="en-US" altLang="zh-CN" sz="2400" b="1" dirty="0">
                <a:solidFill>
                  <a:schemeClr val="accent3">
                    <a:lumMod val="50000"/>
                  </a:schemeClr>
                </a:solidFill>
                <a:latin typeface="微软雅黑" panose="020B0503020204020204" pitchFamily="34" charset="-122"/>
                <a:ea typeface="微软雅黑" panose="020B0503020204020204" pitchFamily="34" charset="-122"/>
              </a:endParaRPr>
            </a:p>
            <a:p>
              <a:pPr algn="ctr"/>
              <a:r>
                <a:rPr lang="en-US" altLang="zh-CN" sz="1400" b="1" dirty="0">
                  <a:solidFill>
                    <a:schemeClr val="accent3">
                      <a:lumMod val="50000"/>
                    </a:schemeClr>
                  </a:solidFill>
                  <a:latin typeface="微软雅黑" panose="020B0503020204020204" pitchFamily="34" charset="-122"/>
                  <a:ea typeface="微软雅黑" panose="020B0503020204020204" pitchFamily="34" charset="-122"/>
                </a:rPr>
                <a:t>National AAAA level scenic spot</a:t>
              </a:r>
              <a:endParaRPr lang="zh-CN" altLang="en-US" sz="1400" b="1"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39" name="组合 13"/>
          <p:cNvGrpSpPr/>
          <p:nvPr/>
        </p:nvGrpSpPr>
        <p:grpSpPr>
          <a:xfrm>
            <a:off x="1828883" y="2787774"/>
            <a:ext cx="5110472" cy="677979"/>
            <a:chOff x="1952460" y="987574"/>
            <a:chExt cx="5110472" cy="677979"/>
          </a:xfrm>
        </p:grpSpPr>
        <p:sp>
          <p:nvSpPr>
            <p:cNvPr id="1048595" name="矩形 14"/>
            <p:cNvSpPr/>
            <p:nvPr/>
          </p:nvSpPr>
          <p:spPr>
            <a:xfrm>
              <a:off x="1952460" y="987574"/>
              <a:ext cx="5110472" cy="648072"/>
            </a:xfrm>
            <a:prstGeom prst="rect">
              <a:avLst/>
            </a:prstGeom>
            <a:solidFill>
              <a:srgbClr val="F2F2F2">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600"/>
            </a:p>
          </p:txBody>
        </p:sp>
        <p:sp>
          <p:nvSpPr>
            <p:cNvPr id="1048596" name="矩形 15"/>
            <p:cNvSpPr/>
            <p:nvPr/>
          </p:nvSpPr>
          <p:spPr>
            <a:xfrm>
              <a:off x="2016765" y="1037720"/>
              <a:ext cx="4981863" cy="547781"/>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600"/>
            </a:p>
          </p:txBody>
        </p:sp>
        <p:sp>
          <p:nvSpPr>
            <p:cNvPr id="1048597" name="矩形 16"/>
            <p:cNvSpPr/>
            <p:nvPr/>
          </p:nvSpPr>
          <p:spPr>
            <a:xfrm>
              <a:off x="1987416" y="1080778"/>
              <a:ext cx="5040560" cy="584775"/>
            </a:xfrm>
            <a:prstGeom prst="rect">
              <a:avLst/>
            </a:prstGeom>
          </p:spPr>
          <p:txBody>
            <a:bodyPr wrap="square">
              <a:spAutoFit/>
            </a:bodyPr>
            <a:lstStyle/>
            <a:p>
              <a:pPr algn="ctr"/>
              <a:r>
                <a:rPr lang="zh-CN" altLang="en-US" sz="1600" b="1" dirty="0">
                  <a:solidFill>
                    <a:schemeClr val="accent5">
                      <a:lumMod val="50000"/>
                    </a:schemeClr>
                  </a:solidFill>
                  <a:latin typeface="微软雅黑" panose="020B0503020204020204" pitchFamily="34" charset="-122"/>
                  <a:ea typeface="微软雅黑" panose="020B0503020204020204" pitchFamily="34" charset="-122"/>
                </a:rPr>
                <a:t>国家草原自然公园</a:t>
              </a:r>
              <a:endParaRPr lang="en-US" altLang="zh-CN" sz="1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en-US" altLang="zh-CN" sz="1600" b="1" dirty="0">
                  <a:solidFill>
                    <a:schemeClr val="accent5">
                      <a:lumMod val="50000"/>
                    </a:schemeClr>
                  </a:solidFill>
                  <a:latin typeface="微软雅黑" panose="020B0503020204020204" pitchFamily="34" charset="-122"/>
                  <a:ea typeface="微软雅黑" panose="020B0503020204020204" pitchFamily="34" charset="-122"/>
                </a:rPr>
                <a:t>National Grassland Nature Park</a:t>
              </a:r>
              <a:endParaRPr lang="zh-CN" altLang="en-US" sz="16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40" name="组合 1"/>
          <p:cNvGrpSpPr/>
          <p:nvPr/>
        </p:nvGrpSpPr>
        <p:grpSpPr>
          <a:xfrm>
            <a:off x="1745686" y="651642"/>
            <a:ext cx="5276866" cy="911996"/>
            <a:chOff x="1655676" y="285588"/>
            <a:chExt cx="5276866" cy="911996"/>
          </a:xfrm>
        </p:grpSpPr>
        <p:sp>
          <p:nvSpPr>
            <p:cNvPr id="1048598" name="矩形 6"/>
            <p:cNvSpPr/>
            <p:nvPr/>
          </p:nvSpPr>
          <p:spPr>
            <a:xfrm>
              <a:off x="1655676" y="285588"/>
              <a:ext cx="5276866" cy="911996"/>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600"/>
            </a:p>
          </p:txBody>
        </p:sp>
        <p:sp>
          <p:nvSpPr>
            <p:cNvPr id="1048599" name="矩形 17"/>
            <p:cNvSpPr/>
            <p:nvPr/>
          </p:nvSpPr>
          <p:spPr>
            <a:xfrm>
              <a:off x="1738873" y="341041"/>
              <a:ext cx="5110472" cy="801090"/>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a:solidFill>
                    <a:srgbClr val="F79646">
                      <a:lumMod val="75000"/>
                    </a:srgbClr>
                  </a:solidFill>
                  <a:latin typeface="微软雅黑" panose="020B0503020204020204" pitchFamily="34" charset="-122"/>
                  <a:ea typeface="微软雅黑" panose="020B0503020204020204" pitchFamily="34" charset="-122"/>
                </a:rPr>
                <a:t>风景秀丽 环境优美</a:t>
              </a:r>
              <a:endParaRPr lang="en-US" altLang="zh-CN" sz="2000" b="1" dirty="0">
                <a:solidFill>
                  <a:srgbClr val="F79646">
                    <a:lumMod val="75000"/>
                  </a:srgbClr>
                </a:solidFill>
                <a:latin typeface="微软雅黑" panose="020B0503020204020204" pitchFamily="34" charset="-122"/>
                <a:ea typeface="微软雅黑" panose="020B0503020204020204" pitchFamily="34" charset="-122"/>
              </a:endParaRPr>
            </a:p>
            <a:p>
              <a:pPr lvl="0" algn="ctr"/>
              <a:r>
                <a:rPr lang="en-US" altLang="zh-CN" sz="1400" b="1" dirty="0">
                  <a:solidFill>
                    <a:srgbClr val="F79646">
                      <a:lumMod val="75000"/>
                    </a:srgbClr>
                  </a:solidFill>
                  <a:latin typeface="微软雅黑" panose="020B0503020204020204" pitchFamily="34" charset="-122"/>
                  <a:ea typeface="微软雅黑" panose="020B0503020204020204" pitchFamily="34" charset="-122"/>
                </a:rPr>
                <a:t>Beautiful scenery and beautiful environment</a:t>
              </a:r>
              <a:endParaRPr lang="zh-CN" altLang="en-US" sz="1400" b="1" dirty="0">
                <a:solidFill>
                  <a:srgbClr val="F79646">
                    <a:lumMod val="75000"/>
                  </a:srgbClr>
                </a:solidFill>
                <a:latin typeface="微软雅黑" panose="020B0503020204020204" pitchFamily="34" charset="-122"/>
                <a:ea typeface="微软雅黑" panose="020B0503020204020204" pitchFamily="34" charset="-122"/>
              </a:endParaRPr>
            </a:p>
          </p:txBody>
        </p:sp>
      </p:grpSp>
      <p:pic>
        <p:nvPicPr>
          <p:cNvPr id="2097161" name="图片 4" descr="图片包含 亮, 照片, 前, 灯光  描述已自动生成"/>
          <p:cNvPicPr>
            <a:picLocks noChangeAspect="1"/>
          </p:cNvPicPr>
          <p:nvPr/>
        </p:nvPicPr>
        <p:blipFill>
          <a:blip r:embed="rId3" cstate="print"/>
          <a:stretch>
            <a:fillRect/>
          </a:stretch>
        </p:blipFill>
        <p:spPr>
          <a:xfrm>
            <a:off x="7600240" y="267494"/>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图片 6" descr="山上的草地上有一群羊  描述已自动生成"/>
          <p:cNvPicPr>
            <a:picLocks noChangeAspect="1"/>
          </p:cNvPicPr>
          <p:nvPr/>
        </p:nvPicPr>
        <p:blipFill rotWithShape="1">
          <a:blip r:embed="rId2" cstate="print"/>
          <a:srcRect b="15791"/>
          <a:stretch>
            <a:fillRect/>
          </a:stretch>
        </p:blipFill>
        <p:spPr>
          <a:xfrm>
            <a:off x="0" y="19469"/>
            <a:ext cx="9127398" cy="5124031"/>
          </a:xfrm>
          <a:prstGeom prst="rect">
            <a:avLst/>
          </a:prstGeom>
        </p:spPr>
      </p:pic>
      <p:sp>
        <p:nvSpPr>
          <p:cNvPr id="1048600" name="矩形: 圆角 7"/>
          <p:cNvSpPr/>
          <p:nvPr/>
        </p:nvSpPr>
        <p:spPr>
          <a:xfrm>
            <a:off x="2699521" y="483518"/>
            <a:ext cx="6120765" cy="454552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48601" name="TextBox 9"/>
          <p:cNvSpPr txBox="1"/>
          <p:nvPr/>
        </p:nvSpPr>
        <p:spPr>
          <a:xfrm>
            <a:off x="2699606" y="677097"/>
            <a:ext cx="6120680" cy="3647441"/>
          </a:xfrm>
          <a:prstGeom prst="rect">
            <a:avLst/>
          </a:prstGeom>
          <a:noFill/>
        </p:spPr>
        <p:txBody>
          <a:bodyPr wrap="square" rtlCol="0">
            <a:spAutoFit/>
          </a:bodyPr>
          <a:lstStyle/>
          <a:p>
            <a:pPr indent="406400" algn="just">
              <a:lnSpc>
                <a:spcPts val="2800"/>
              </a:lnSpc>
            </a:pPr>
            <a:r>
              <a:rPr lang="zh-CN" altLang="zh-CN" sz="1000" dirty="0">
                <a:solidFill>
                  <a:schemeClr val="bg1"/>
                </a:solidFill>
                <a:latin typeface="Adobe 黑体 Std R" panose="020B0400000000000000" pitchFamily="34" charset="-122"/>
                <a:ea typeface="Adobe 黑体 Std R" panose="020B0400000000000000" pitchFamily="34" charset="-122"/>
              </a:rPr>
              <a:t>昆仑山大峡谷内冰川雪峰与高山草地垂直分布，气候瞬息变化，常常会出现百步不同的气候景象，天象和气候景观极为丰富。具有绚丽多姿的雪域草原风光，一路驰骋随着登顶亚门，沿途四季风光一览无余，日照充足，气候宜人，自然景观与人文景观并茂，雪山、草原、库里湖、雄鹰、羊群、五彩泉、木栈道、阁楼、牙门遗址与游牧文化融为一体。</a:t>
            </a:r>
            <a:r>
              <a:rPr lang="en-US" altLang="zh-CN" sz="1000" dirty="0">
                <a:solidFill>
                  <a:schemeClr val="bg1"/>
                </a:solidFill>
                <a:latin typeface="Adobe 黑体 Std R" panose="020B0400000000000000" pitchFamily="34" charset="-122"/>
                <a:ea typeface="Adobe 黑体 Std R" panose="020B0400000000000000" pitchFamily="34" charset="-122"/>
              </a:rPr>
              <a:t>In the Kunlun Mountain Grand Canyon, glaciers, snow peaks and alpine grasslands are vertically distributed. The climate changes rapidly, and climate scenes that vary hundreds of steps often appear. The celestial phenomena and climate landscapes are extremely rich. It has splendid snow-covered grassland scenery. As you climb to the top of Yamen, you will have unobstructed views of the four seasons along the way. It has abundant sunshine, pleasant climate, natural and cultural landscapes, snow-capped mountains, grasslands, Lake </a:t>
            </a:r>
            <a:r>
              <a:rPr lang="en-US" altLang="zh-CN" sz="1000" dirty="0" err="1">
                <a:solidFill>
                  <a:schemeClr val="bg1"/>
                </a:solidFill>
                <a:latin typeface="Adobe 黑体 Std R" panose="020B0400000000000000" pitchFamily="34" charset="-122"/>
                <a:ea typeface="Adobe 黑体 Std R" panose="020B0400000000000000" pitchFamily="34" charset="-122"/>
              </a:rPr>
              <a:t>Kuli</a:t>
            </a:r>
            <a:r>
              <a:rPr lang="en-US" altLang="zh-CN" sz="1000" dirty="0">
                <a:solidFill>
                  <a:schemeClr val="bg1"/>
                </a:solidFill>
                <a:latin typeface="Adobe 黑体 Std R" panose="020B0400000000000000" pitchFamily="34" charset="-122"/>
                <a:ea typeface="Adobe 黑体 Std R" panose="020B0400000000000000" pitchFamily="34" charset="-122"/>
              </a:rPr>
              <a:t>, eagles, and sheep. The group, colorful spring, wooden plank road, attic, and Yamen ruins are integrated with the nomadic culture.</a:t>
            </a:r>
            <a:endParaRPr lang="zh-CN" altLang="zh-CN" sz="1000" dirty="0">
              <a:solidFill>
                <a:schemeClr val="bg1"/>
              </a:solidFill>
              <a:latin typeface="Adobe 黑体 Std R" panose="020B0400000000000000" pitchFamily="34" charset="-122"/>
              <a:ea typeface="Adobe 黑体 Std R" panose="020B0400000000000000" pitchFamily="34" charset="-122"/>
            </a:endParaRPr>
          </a:p>
        </p:txBody>
      </p:sp>
      <p:pic>
        <p:nvPicPr>
          <p:cNvPr id="2097163" name="图片 11" descr="山上盖着雪  中度可信度"/>
          <p:cNvPicPr>
            <a:picLocks noChangeAspect="1"/>
          </p:cNvPicPr>
          <p:nvPr/>
        </p:nvPicPr>
        <p:blipFill>
          <a:blip r:embed="rId3" cstate="print"/>
          <a:stretch>
            <a:fillRect/>
          </a:stretch>
        </p:blipFill>
        <p:spPr>
          <a:xfrm>
            <a:off x="338355" y="2787774"/>
            <a:ext cx="1740148" cy="11600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97164" name="图片 13" descr="山上的风景  描述已自动生成"/>
          <p:cNvPicPr>
            <a:picLocks noChangeAspect="1"/>
          </p:cNvPicPr>
          <p:nvPr/>
        </p:nvPicPr>
        <p:blipFill>
          <a:blip r:embed="rId4" cstate="print"/>
          <a:stretch>
            <a:fillRect/>
          </a:stretch>
        </p:blipFill>
        <p:spPr>
          <a:xfrm>
            <a:off x="539552" y="1592147"/>
            <a:ext cx="2088232" cy="13221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97165" name="图片 14" descr="图片包含 亮, 照片, 前, 灯光  描述已自动生成"/>
          <p:cNvPicPr>
            <a:picLocks noChangeAspect="1"/>
          </p:cNvPicPr>
          <p:nvPr/>
        </p:nvPicPr>
        <p:blipFill>
          <a:blip r:embed="rId5" cstate="print"/>
          <a:stretch>
            <a:fillRect/>
          </a:stretch>
        </p:blipFill>
        <p:spPr>
          <a:xfrm>
            <a:off x="7600240" y="267494"/>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1048602" name="矩形 31"/>
          <p:cNvSpPr/>
          <p:nvPr>
            <p:custDataLst>
              <p:tags r:id="rId2"/>
            </p:custDataLst>
          </p:nvPr>
        </p:nvSpPr>
        <p:spPr>
          <a:xfrm>
            <a:off x="1736125" y="1759704"/>
            <a:ext cx="1660924" cy="588653"/>
          </a:xfrm>
          <a:prstGeom prst="rect">
            <a:avLst/>
          </a:prstGeom>
          <a:solidFill>
            <a:schemeClr val="accent5">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54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rPr>
              <a:t>1</a:t>
            </a:r>
            <a:endParaRPr kumimoji="0" lang="zh-CN" altLang="en-US" sz="54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1048603" name="矩形 19"/>
          <p:cNvSpPr/>
          <p:nvPr>
            <p:custDataLst>
              <p:tags r:id="rId3"/>
            </p:custDataLst>
          </p:nvPr>
        </p:nvSpPr>
        <p:spPr>
          <a:xfrm rot="21021193">
            <a:off x="5399286" y="2887880"/>
            <a:ext cx="202662" cy="151997"/>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04" name="矩形 21"/>
          <p:cNvSpPr/>
          <p:nvPr>
            <p:custDataLst>
              <p:tags r:id="rId4"/>
            </p:custDataLst>
          </p:nvPr>
        </p:nvSpPr>
        <p:spPr>
          <a:xfrm rot="900000">
            <a:off x="5770410" y="2970112"/>
            <a:ext cx="157545" cy="12883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05" name="矩形 22"/>
          <p:cNvSpPr/>
          <p:nvPr>
            <p:custDataLst>
              <p:tags r:id="rId5"/>
            </p:custDataLst>
          </p:nvPr>
        </p:nvSpPr>
        <p:spPr>
          <a:xfrm rot="1632393">
            <a:off x="2492593" y="3023041"/>
            <a:ext cx="158184" cy="118638"/>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06" name="矩形 23"/>
          <p:cNvSpPr/>
          <p:nvPr>
            <p:custDataLst>
              <p:tags r:id="rId6"/>
            </p:custDataLst>
          </p:nvPr>
        </p:nvSpPr>
        <p:spPr>
          <a:xfrm rot="19632393">
            <a:off x="4921935" y="2917973"/>
            <a:ext cx="158364" cy="118773"/>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07" name="矩形 24"/>
          <p:cNvSpPr/>
          <p:nvPr>
            <p:custDataLst>
              <p:tags r:id="rId7"/>
            </p:custDataLst>
          </p:nvPr>
        </p:nvSpPr>
        <p:spPr>
          <a:xfrm>
            <a:off x="2222765" y="2801168"/>
            <a:ext cx="87419" cy="65565"/>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08" name="矩形 25"/>
          <p:cNvSpPr/>
          <p:nvPr>
            <p:custDataLst>
              <p:tags r:id="rId8"/>
            </p:custDataLst>
          </p:nvPr>
        </p:nvSpPr>
        <p:spPr>
          <a:xfrm rot="20673998">
            <a:off x="6713288" y="3020423"/>
            <a:ext cx="207949" cy="15596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09" name="矩形 26"/>
          <p:cNvSpPr/>
          <p:nvPr>
            <p:custDataLst>
              <p:tags r:id="rId9"/>
            </p:custDataLst>
          </p:nvPr>
        </p:nvSpPr>
        <p:spPr>
          <a:xfrm>
            <a:off x="5337778" y="3133216"/>
            <a:ext cx="87419" cy="65565"/>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10" name="矩形 27"/>
          <p:cNvSpPr/>
          <p:nvPr>
            <p:custDataLst>
              <p:tags r:id="rId10"/>
            </p:custDataLst>
          </p:nvPr>
        </p:nvSpPr>
        <p:spPr>
          <a:xfrm rot="762483">
            <a:off x="3149113" y="3009856"/>
            <a:ext cx="193341" cy="145007"/>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11" name="矩形 28"/>
          <p:cNvSpPr/>
          <p:nvPr>
            <p:custDataLst>
              <p:tags r:id="rId11"/>
            </p:custDataLst>
          </p:nvPr>
        </p:nvSpPr>
        <p:spPr>
          <a:xfrm rot="18900000">
            <a:off x="6256155" y="2838651"/>
            <a:ext cx="90694" cy="74167"/>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12" name="矩形 29"/>
          <p:cNvSpPr/>
          <p:nvPr>
            <p:custDataLst>
              <p:tags r:id="rId12"/>
            </p:custDataLst>
          </p:nvPr>
        </p:nvSpPr>
        <p:spPr>
          <a:xfrm rot="900000">
            <a:off x="4188168" y="2969622"/>
            <a:ext cx="125137" cy="102335"/>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13" name="矩形 30"/>
          <p:cNvSpPr/>
          <p:nvPr>
            <p:custDataLst>
              <p:tags r:id="rId13"/>
            </p:custDataLst>
          </p:nvPr>
        </p:nvSpPr>
        <p:spPr>
          <a:xfrm rot="1800000">
            <a:off x="3086505" y="2817709"/>
            <a:ext cx="87419" cy="6556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8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48614" name="椭圆 33"/>
          <p:cNvSpPr/>
          <p:nvPr>
            <p:custDataLst>
              <p:tags r:id="rId14"/>
            </p:custDataLst>
          </p:nvPr>
        </p:nvSpPr>
        <p:spPr>
          <a:xfrm>
            <a:off x="4300644" y="3008597"/>
            <a:ext cx="223144" cy="159080"/>
          </a:xfrm>
          <a:prstGeom prst="ellipse">
            <a:avLst/>
          </a:prstGeom>
          <a:gradFill flip="none" rotWithShape="1">
            <a:gsLst>
              <a:gs pos="0">
                <a:schemeClr val="accent2">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5" name="椭圆 34"/>
          <p:cNvSpPr/>
          <p:nvPr>
            <p:custDataLst>
              <p:tags r:id="rId15"/>
            </p:custDataLst>
          </p:nvPr>
        </p:nvSpPr>
        <p:spPr>
          <a:xfrm>
            <a:off x="3336226" y="2988819"/>
            <a:ext cx="230183" cy="141256"/>
          </a:xfrm>
          <a:prstGeom prst="ellipse">
            <a:avLst/>
          </a:prstGeom>
          <a:gradFill flip="none" rotWithShape="1">
            <a:gsLst>
              <a:gs pos="0">
                <a:schemeClr val="accent1">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6" name="椭圆 35"/>
          <p:cNvSpPr/>
          <p:nvPr>
            <p:custDataLst>
              <p:tags r:id="rId16"/>
            </p:custDataLst>
          </p:nvPr>
        </p:nvSpPr>
        <p:spPr>
          <a:xfrm>
            <a:off x="4671573" y="2763510"/>
            <a:ext cx="243227" cy="213850"/>
          </a:xfrm>
          <a:prstGeom prst="ellipse">
            <a:avLst/>
          </a:prstGeom>
          <a:gradFill flip="none" rotWithShape="1">
            <a:gsLst>
              <a:gs pos="0">
                <a:schemeClr val="accent2">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7" name="椭圆 36"/>
          <p:cNvSpPr/>
          <p:nvPr>
            <p:custDataLst>
              <p:tags r:id="rId17"/>
            </p:custDataLst>
          </p:nvPr>
        </p:nvSpPr>
        <p:spPr>
          <a:xfrm>
            <a:off x="5473320" y="3057525"/>
            <a:ext cx="169444" cy="141256"/>
          </a:xfrm>
          <a:prstGeom prst="ellipse">
            <a:avLst/>
          </a:prstGeom>
          <a:gradFill flip="none" rotWithShape="1">
            <a:gsLst>
              <a:gs pos="0">
                <a:schemeClr val="accent1">
                  <a:lumMod val="60000"/>
                  <a:lumOff val="40000"/>
                  <a:alpha val="4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8" name="椭圆 37"/>
          <p:cNvSpPr/>
          <p:nvPr>
            <p:custDataLst>
              <p:tags r:id="rId18"/>
            </p:custDataLst>
          </p:nvPr>
        </p:nvSpPr>
        <p:spPr>
          <a:xfrm>
            <a:off x="3830221" y="2845783"/>
            <a:ext cx="228810" cy="190745"/>
          </a:xfrm>
          <a:prstGeom prst="ellipse">
            <a:avLst/>
          </a:prstGeom>
          <a:gradFill flip="none" rotWithShape="1">
            <a:gsLst>
              <a:gs pos="0">
                <a:schemeClr val="accent3">
                  <a:lumMod val="60000"/>
                  <a:lumOff val="40000"/>
                  <a:alpha val="7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19" name="椭圆 38"/>
          <p:cNvSpPr/>
          <p:nvPr>
            <p:custDataLst>
              <p:tags r:id="rId19"/>
            </p:custDataLst>
          </p:nvPr>
        </p:nvSpPr>
        <p:spPr>
          <a:xfrm>
            <a:off x="5723961" y="2834457"/>
            <a:ext cx="155250" cy="129422"/>
          </a:xfrm>
          <a:prstGeom prst="ellipse">
            <a:avLst/>
          </a:prstGeom>
          <a:gradFill flip="none" rotWithShape="1">
            <a:gsLst>
              <a:gs pos="0">
                <a:schemeClr val="accent3">
                  <a:lumMod val="60000"/>
                  <a:lumOff val="40000"/>
                  <a:alpha val="40000"/>
                </a:schemeClr>
              </a:gs>
              <a:gs pos="100000">
                <a:srgbClr val="FFFFFF">
                  <a:alpha val="0"/>
                </a:srgbClr>
              </a:gs>
            </a:gsLst>
            <a:path path="circle">
              <a:fillToRect l="50000" t="50000" r="50000" b="50000"/>
            </a:path>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20" name="文本框 32"/>
          <p:cNvSpPr txBox="1"/>
          <p:nvPr>
            <p:custDataLst>
              <p:tags r:id="rId20"/>
            </p:custDataLst>
          </p:nvPr>
        </p:nvSpPr>
        <p:spPr>
          <a:xfrm>
            <a:off x="3537702" y="3147601"/>
            <a:ext cx="4703242" cy="1596765"/>
          </a:xfrm>
          <a:prstGeom prst="rect">
            <a:avLst/>
          </a:prstGeom>
          <a:noFill/>
        </p:spPr>
        <p:txBody>
          <a:bodyPr wrap="square" rtlCol="0" anchor="b" anchorCtr="0">
            <a:noAutofit/>
          </a:bodyPr>
          <a:lstStyle/>
          <a:p>
            <a:pPr indent="406400" algn="just">
              <a:lnSpc>
                <a:spcPts val="2800"/>
              </a:lnSpc>
            </a:pPr>
            <a:r>
              <a:rPr lang="zh-CN"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近年来，认真贯彻落实</a:t>
            </a:r>
            <a:r>
              <a:rPr lang="en-US"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a:t>
            </a:r>
            <a:r>
              <a:rPr lang="zh-CN"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绿水青山就是金山银山</a:t>
            </a:r>
            <a:r>
              <a:rPr lang="en-US"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a:t>
            </a:r>
            <a:r>
              <a:rPr lang="zh-CN"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的发展理念，以打造昆仑山大峡谷</a:t>
            </a:r>
            <a:r>
              <a:rPr lang="en-US"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a:t>
            </a:r>
            <a:r>
              <a:rPr lang="zh-CN"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全球低碳生态景区</a:t>
            </a:r>
            <a:r>
              <a:rPr lang="en-US"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a:t>
            </a:r>
            <a:r>
              <a:rPr lang="zh-CN"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为目标，将农事活动、自然风光、休闲娱乐、观光采摘、生态环境治理等一体推进，全面加强生态环境保护坚决打好污染防治攻坚战。</a:t>
            </a:r>
            <a:endParaRPr lang="en-US" altLang="zh-CN" sz="105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a:p>
            <a:pPr indent="406400" algn="just">
              <a:lnSpc>
                <a:spcPts val="2800"/>
              </a:lnSpc>
            </a:pPr>
            <a:r>
              <a:rPr lang="en-US" altLang="zh-CN" sz="800" kern="100" dirty="0">
                <a:effectLst/>
                <a:latin typeface="Adobe 黑体 Std R" panose="020B0400000000000000" pitchFamily="34" charset="-122"/>
                <a:ea typeface="Adobe 黑体 Std R" panose="020B0400000000000000" pitchFamily="34" charset="-122"/>
                <a:cs typeface="Times New Roman" panose="02020603050405020304" pitchFamily="18" charset="0"/>
              </a:rPr>
              <a:t>In recent years, has conscientiously implemented the development concept of "lucid waters and lush mountains are invaluable assets", with the goal of building the Kunlun Mountain Grand Canyon as a "global low-carbon ecological scenic spot", integrating agricultural activities, natural scenery, leisure and entertainment, sightseeing and picking, and ecological Environmental governance and other integrated activities will be promoted, and ecological and environmental protection will be comprehensively strengthened to resolutely fight against pollution.</a:t>
            </a:r>
            <a:endParaRPr lang="zh-CN" altLang="zh-CN" sz="800" kern="100" dirty="0">
              <a:effectLst/>
              <a:latin typeface="Adobe 黑体 Std R" panose="020B0400000000000000" pitchFamily="34" charset="-122"/>
              <a:ea typeface="Adobe 黑体 Std R" panose="020B0400000000000000" pitchFamily="34" charset="-122"/>
              <a:cs typeface="Times New Roman" panose="02020603050405020304" pitchFamily="18" charset="0"/>
            </a:endParaRPr>
          </a:p>
        </p:txBody>
      </p:sp>
      <p:pic>
        <p:nvPicPr>
          <p:cNvPr id="2097166" name="图片 1" descr="图片包含 亮, 照片, 前, 灯光  描述已自动生成"/>
          <p:cNvPicPr>
            <a:picLocks noChangeAspect="1"/>
          </p:cNvPicPr>
          <p:nvPr/>
        </p:nvPicPr>
        <p:blipFill>
          <a:blip r:embed="rId23" cstate="print"/>
          <a:stretch>
            <a:fillRect/>
          </a:stretch>
        </p:blipFill>
        <p:spPr>
          <a:xfrm>
            <a:off x="7600240" y="267494"/>
            <a:ext cx="1157184" cy="58593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文本框 32"/>
          <p:cNvSpPr txBox="1"/>
          <p:nvPr>
            <p:custDataLst>
              <p:tags r:id="rId1"/>
            </p:custDataLst>
          </p:nvPr>
        </p:nvSpPr>
        <p:spPr>
          <a:xfrm>
            <a:off x="323528" y="793604"/>
            <a:ext cx="7416824" cy="588653"/>
          </a:xfrm>
          <a:prstGeom prst="rect">
            <a:avLst/>
          </a:prstGeom>
          <a:noFill/>
        </p:spPr>
        <p:txBody>
          <a:bodyPr wrap="square" rtlCol="0" anchor="b" anchorCtr="0">
            <a:noAutofit/>
          </a:bodyPr>
          <a:lstStyle/>
          <a:p>
            <a:pPr algn="l">
              <a:lnSpc>
                <a:spcPct val="100000"/>
              </a:lnSpc>
              <a:buClrTx/>
              <a:buSzTx/>
              <a:buFontTx/>
            </a:pPr>
            <a:r>
              <a:rPr lang="en-US" altLang="zh-CN" dirty="0">
                <a:solidFill>
                  <a:schemeClr val="accent5">
                    <a:lumMod val="50000"/>
                  </a:schemeClr>
                </a:solidFill>
                <a:latin typeface="微软雅黑" panose="020B0503020204020204" pitchFamily="34" charset="-122"/>
                <a:ea typeface="微软雅黑" panose="020B0503020204020204" pitchFamily="34" charset="-122"/>
              </a:rPr>
              <a:t>致力于发展为生态文化旅游综合体</a:t>
            </a:r>
          </a:p>
          <a:p>
            <a:pPr algn="l">
              <a:lnSpc>
                <a:spcPct val="100000"/>
              </a:lnSpc>
              <a:buClrTx/>
              <a:buSzTx/>
              <a:buFontTx/>
            </a:pPr>
            <a:r>
              <a:rPr lang="en-US" altLang="zh-CN" b="1" dirty="0">
                <a:solidFill>
                  <a:schemeClr val="accent5">
                    <a:lumMod val="50000"/>
                  </a:schemeClr>
                </a:solidFill>
                <a:latin typeface="微软雅黑" panose="020B0503020204020204" pitchFamily="34" charset="-122"/>
                <a:ea typeface="微软雅黑" panose="020B0503020204020204" pitchFamily="34" charset="-122"/>
              </a:rPr>
              <a:t>Committed to </a:t>
            </a:r>
            <a:r>
              <a:rPr lang="en-US" altLang="zh-CN" dirty="0">
                <a:solidFill>
                  <a:schemeClr val="accent5">
                    <a:lumMod val="50000"/>
                  </a:schemeClr>
                </a:solidFill>
                <a:latin typeface="微软雅黑" panose="020B0503020204020204" pitchFamily="34" charset="-122"/>
                <a:ea typeface="微软雅黑" panose="020B0503020204020204" pitchFamily="34" charset="-122"/>
              </a:rPr>
              <a:t>developing </a:t>
            </a:r>
            <a:r>
              <a:rPr lang="en-US" altLang="zh-CN" b="1" dirty="0">
                <a:solidFill>
                  <a:schemeClr val="accent5">
                    <a:lumMod val="50000"/>
                  </a:schemeClr>
                </a:solidFill>
                <a:latin typeface="微软雅黑" panose="020B0503020204020204" pitchFamily="34" charset="-122"/>
                <a:ea typeface="微软雅黑" panose="020B0503020204020204" pitchFamily="34" charset="-122"/>
              </a:rPr>
              <a:t>into an ecological and cultural tourism complex</a:t>
            </a:r>
          </a:p>
        </p:txBody>
      </p:sp>
      <p:pic>
        <p:nvPicPr>
          <p:cNvPr id="2097167" name="图片 6" descr="图片包含 亮, 照片, 前, 灯光  描述已自动生成"/>
          <p:cNvPicPr>
            <a:picLocks noChangeAspect="1"/>
          </p:cNvPicPr>
          <p:nvPr/>
        </p:nvPicPr>
        <p:blipFill>
          <a:blip r:embed="rId3" cstate="print"/>
          <a:stretch>
            <a:fillRect/>
          </a:stretch>
        </p:blipFill>
        <p:spPr>
          <a:xfrm>
            <a:off x="7600240" y="267494"/>
            <a:ext cx="1157184" cy="585931"/>
          </a:xfrm>
          <a:prstGeom prst="rect">
            <a:avLst/>
          </a:prstGeom>
        </p:spPr>
      </p:pic>
      <p:pic>
        <p:nvPicPr>
          <p:cNvPr id="2097168" name="图片 8" descr="山上盖着雪  中度可信度描述已自动生成"/>
          <p:cNvPicPr>
            <a:picLocks noChangeAspect="1"/>
          </p:cNvPicPr>
          <p:nvPr/>
        </p:nvPicPr>
        <p:blipFill>
          <a:blip r:embed="rId4" cstate="print"/>
          <a:stretch>
            <a:fillRect/>
          </a:stretch>
        </p:blipFill>
        <p:spPr>
          <a:xfrm>
            <a:off x="251520" y="1491630"/>
            <a:ext cx="5081761" cy="3387841"/>
          </a:xfrm>
          <a:prstGeom prst="rect">
            <a:avLst/>
          </a:prstGeom>
        </p:spPr>
      </p:pic>
      <p:pic>
        <p:nvPicPr>
          <p:cNvPr id="2097169" name="图片 10" descr="山上的风景  描述已自动生成"/>
          <p:cNvPicPr>
            <a:picLocks noChangeAspect="1"/>
          </p:cNvPicPr>
          <p:nvPr/>
        </p:nvPicPr>
        <p:blipFill>
          <a:blip r:embed="rId5" cstate="print"/>
          <a:stretch>
            <a:fillRect/>
          </a:stretch>
        </p:blipFill>
        <p:spPr>
          <a:xfrm>
            <a:off x="5580113" y="3371496"/>
            <a:ext cx="2376264" cy="1504510"/>
          </a:xfrm>
          <a:prstGeom prst="rect">
            <a:avLst/>
          </a:prstGeom>
        </p:spPr>
      </p:pic>
      <p:pic>
        <p:nvPicPr>
          <p:cNvPr id="2097170" name="图片 12" descr="山上的风景  描述已自动生成"/>
          <p:cNvPicPr>
            <a:picLocks noChangeAspect="1"/>
          </p:cNvPicPr>
          <p:nvPr/>
        </p:nvPicPr>
        <p:blipFill>
          <a:blip r:embed="rId6" cstate="print"/>
          <a:stretch>
            <a:fillRect/>
          </a:stretch>
        </p:blipFill>
        <p:spPr>
          <a:xfrm>
            <a:off x="5580113" y="1491631"/>
            <a:ext cx="2491681" cy="1661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48622" name="TextBox 9"/>
          <p:cNvSpPr txBox="1"/>
          <p:nvPr/>
        </p:nvSpPr>
        <p:spPr>
          <a:xfrm>
            <a:off x="4105274" y="181622"/>
            <a:ext cx="3744416" cy="764540"/>
          </a:xfrm>
          <a:prstGeom prst="rect">
            <a:avLst/>
          </a:prstGeom>
          <a:noFill/>
        </p:spPr>
        <p:txBody>
          <a:bodyPr wrap="square" rtlCol="0">
            <a:spAutoFit/>
          </a:bodyPr>
          <a:lstStyle/>
          <a:p>
            <a:pPr algn="r"/>
            <a:r>
              <a:rPr lang="zh-CN" altLang="en-US" b="1" dirty="0">
                <a:solidFill>
                  <a:schemeClr val="tx1"/>
                </a:solidFill>
                <a:latin typeface="微软雅黑" panose="020B0503020204020204" pitchFamily="34" charset="-122"/>
                <a:ea typeface="微软雅黑" panose="020B0503020204020204" pitchFamily="34" charset="-122"/>
              </a:rPr>
              <a:t>坚持绿水青山就是金山银山</a:t>
            </a:r>
            <a:endParaRPr lang="en-US" altLang="zh-CN" b="1" dirty="0">
              <a:solidFill>
                <a:schemeClr val="tx1"/>
              </a:solidFill>
              <a:latin typeface="微软雅黑" panose="020B0503020204020204" pitchFamily="34" charset="-122"/>
              <a:ea typeface="微软雅黑" panose="020B0503020204020204" pitchFamily="34" charset="-122"/>
            </a:endParaRPr>
          </a:p>
          <a:p>
            <a:pPr algn="r"/>
            <a:r>
              <a:rPr lang="en-US" altLang="zh-CN" sz="1400" b="1" dirty="0">
                <a:solidFill>
                  <a:schemeClr val="tx1"/>
                </a:solidFill>
                <a:latin typeface="微软雅黑" panose="020B0503020204020204" pitchFamily="34" charset="-122"/>
                <a:ea typeface="微软雅黑" panose="020B0503020204020204" pitchFamily="34" charset="-122"/>
              </a:rPr>
              <a:t>Adhering to clear waters and green mountains is the golden and silver mountain</a:t>
            </a:r>
          </a:p>
        </p:txBody>
      </p:sp>
      <p:pic>
        <p:nvPicPr>
          <p:cNvPr id="2097171" name="图片 2" descr="山上的风景  描述已自动生成"/>
          <p:cNvPicPr>
            <a:picLocks noChangeAspect="1"/>
          </p:cNvPicPr>
          <p:nvPr/>
        </p:nvPicPr>
        <p:blipFill>
          <a:blip r:embed="rId4" cstate="print"/>
          <a:stretch>
            <a:fillRect/>
          </a:stretch>
        </p:blipFill>
        <p:spPr>
          <a:xfrm>
            <a:off x="364160" y="843558"/>
            <a:ext cx="4207840" cy="28083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97172" name="图片 4" descr="人们在山上  描述已自动生成"/>
          <p:cNvPicPr>
            <a:picLocks noChangeAspect="1"/>
          </p:cNvPicPr>
          <p:nvPr/>
        </p:nvPicPr>
        <p:blipFill>
          <a:blip r:embed="rId5" cstate="print"/>
          <a:stretch>
            <a:fillRect/>
          </a:stretch>
        </p:blipFill>
        <p:spPr>
          <a:xfrm>
            <a:off x="3554534" y="1310729"/>
            <a:ext cx="5225306" cy="348396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97173" name="图片 5" descr="图片包含 亮, 照片, 前, 灯光  描述已自动生成"/>
          <p:cNvPicPr>
            <a:picLocks noChangeAspect="1"/>
          </p:cNvPicPr>
          <p:nvPr/>
        </p:nvPicPr>
        <p:blipFill>
          <a:blip r:embed="rId6" cstate="print"/>
          <a:stretch>
            <a:fillRect/>
          </a:stretch>
        </p:blipFill>
        <p:spPr>
          <a:xfrm>
            <a:off x="7849690" y="198247"/>
            <a:ext cx="1157184" cy="58593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4" name="图片 2" descr="山前的草地上吃草  描述已自动生成"/>
          <p:cNvPicPr>
            <a:picLocks noChangeAspect="1"/>
          </p:cNvPicPr>
          <p:nvPr/>
        </p:nvPicPr>
        <p:blipFill rotWithShape="1">
          <a:blip r:embed="rId2" cstate="print"/>
          <a:srcRect b="15299"/>
          <a:stretch>
            <a:fillRect/>
          </a:stretch>
        </p:blipFill>
        <p:spPr>
          <a:xfrm>
            <a:off x="0" y="-20538"/>
            <a:ext cx="9144000" cy="5164038"/>
          </a:xfrm>
          <a:prstGeom prst="rect">
            <a:avLst/>
          </a:prstGeom>
        </p:spPr>
      </p:pic>
      <p:sp>
        <p:nvSpPr>
          <p:cNvPr id="1048623" name="TextBox 4"/>
          <p:cNvSpPr txBox="1"/>
          <p:nvPr/>
        </p:nvSpPr>
        <p:spPr>
          <a:xfrm>
            <a:off x="323528" y="3219822"/>
            <a:ext cx="3744416" cy="1158240"/>
          </a:xfrm>
          <a:prstGeom prst="rect">
            <a:avLst/>
          </a:prstGeom>
          <a:noFill/>
        </p:spPr>
        <p:txBody>
          <a:bodyPr wrap="square" rtlCol="0">
            <a:spAutoFit/>
          </a:bodyPr>
          <a:lstStyle/>
          <a:p>
            <a:pPr algn="r"/>
            <a:r>
              <a:rPr lang="zh-CN" altLang="en-US" b="1" dirty="0">
                <a:solidFill>
                  <a:schemeClr val="bg1"/>
                </a:solidFill>
                <a:latin typeface="微软雅黑" panose="020B0503020204020204" pitchFamily="34" charset="-122"/>
                <a:ea typeface="微软雅黑" panose="020B0503020204020204" pitchFamily="34" charset="-122"/>
              </a:rPr>
              <a:t>坚持绿水青山就是金山银山</a:t>
            </a:r>
            <a:endParaRPr lang="en-US" altLang="zh-CN" b="1" dirty="0">
              <a:solidFill>
                <a:schemeClr val="bg1"/>
              </a:solidFill>
              <a:latin typeface="微软雅黑" panose="020B0503020204020204" pitchFamily="34" charset="-122"/>
              <a:ea typeface="微软雅黑" panose="020B0503020204020204" pitchFamily="34" charset="-122"/>
            </a:endParaRPr>
          </a:p>
          <a:p>
            <a:pPr algn="r"/>
            <a:r>
              <a:rPr lang="en-US" altLang="zh-CN" b="1" dirty="0">
                <a:solidFill>
                  <a:schemeClr val="bg1"/>
                </a:solidFill>
                <a:latin typeface="微软雅黑" panose="020B0503020204020204" pitchFamily="34" charset="-122"/>
                <a:ea typeface="微软雅黑" panose="020B0503020204020204" pitchFamily="34" charset="-122"/>
              </a:rPr>
              <a:t>Adhering to clear waters and green mountains is the golden and silver mountain</a:t>
            </a:r>
          </a:p>
        </p:txBody>
      </p:sp>
      <p:pic>
        <p:nvPicPr>
          <p:cNvPr id="2097175" name="图片 3" descr="图片包含 亮, 照片, 前, 灯光  描述已自动生成"/>
          <p:cNvPicPr>
            <a:picLocks noChangeAspect="1"/>
          </p:cNvPicPr>
          <p:nvPr/>
        </p:nvPicPr>
        <p:blipFill>
          <a:blip r:embed="rId3" cstate="print"/>
          <a:stretch>
            <a:fillRect/>
          </a:stretch>
        </p:blipFill>
        <p:spPr>
          <a:xfrm>
            <a:off x="7740352" y="267494"/>
            <a:ext cx="1157184" cy="58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1027211305"/>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7"/>
</p:tagLst>
</file>

<file path=ppt/tags/tag11.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8"/>
</p:tagLst>
</file>

<file path=ppt/tags/tag12.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9"/>
</p:tagLst>
</file>

<file path=ppt/tags/tag13.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30"/>
</p:tagLst>
</file>

<file path=ppt/tags/tag14.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3"/>
</p:tagLst>
</file>

<file path=ppt/tags/tag15.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4"/>
</p:tagLst>
</file>

<file path=ppt/tags/tag16.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5"/>
</p:tagLst>
</file>

<file path=ppt/tags/tag17.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6"/>
</p:tagLst>
</file>

<file path=ppt/tags/tag18.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7"/>
</p:tagLst>
</file>

<file path=ppt/tags/tag19.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8"/>
</p:tagLst>
</file>

<file path=ppt/tags/tag2.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31"/>
</p:tagLst>
</file>

<file path=ppt/tags/tag20.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文本框 32"/>
</p:tagLst>
</file>

<file path=ppt/tags/tag21.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文本框 32"/>
</p:tagLst>
</file>

<file path=ppt/tags/tag22.xml><?xml version="1.0" encoding="utf-8"?>
<p:tagLst xmlns:a="http://schemas.openxmlformats.org/drawingml/2006/main" xmlns:r="http://schemas.openxmlformats.org/officeDocument/2006/relationships" xmlns:p="http://schemas.openxmlformats.org/presentationml/2006/main">
  <p:tag name="MH" val="20171027211305"/>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31"/>
</p:tagLst>
</file>

<file path=ppt/tags/tag24.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19"/>
</p:tagLst>
</file>

<file path=ppt/tags/tag25.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1"/>
</p:tagLst>
</file>

<file path=ppt/tags/tag26.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2"/>
</p:tagLst>
</file>

<file path=ppt/tags/tag27.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3"/>
</p:tagLst>
</file>

<file path=ppt/tags/tag28.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4"/>
</p:tagLst>
</file>

<file path=ppt/tags/tag29.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5"/>
</p:tagLst>
</file>

<file path=ppt/tags/tag3.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19"/>
</p:tagLst>
</file>

<file path=ppt/tags/tag30.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6"/>
</p:tagLst>
</file>

<file path=ppt/tags/tag31.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7"/>
</p:tagLst>
</file>

<file path=ppt/tags/tag32.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8"/>
</p:tagLst>
</file>

<file path=ppt/tags/tag33.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9"/>
</p:tagLst>
</file>

<file path=ppt/tags/tag34.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30"/>
</p:tagLst>
</file>

<file path=ppt/tags/tag35.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3"/>
</p:tagLst>
</file>

<file path=ppt/tags/tag36.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4"/>
</p:tagLst>
</file>

<file path=ppt/tags/tag37.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5"/>
</p:tagLst>
</file>

<file path=ppt/tags/tag38.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6"/>
</p:tagLst>
</file>

<file path=ppt/tags/tag39.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7"/>
</p:tagLst>
</file>

<file path=ppt/tags/tag4.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1"/>
</p:tagLst>
</file>

<file path=ppt/tags/tag40.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Oval 38"/>
</p:tagLst>
</file>

<file path=ppt/tags/tag41.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文本框 32"/>
</p:tagLst>
</file>

<file path=ppt/tags/tag5.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2"/>
</p:tagLst>
</file>

<file path=ppt/tags/tag6.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3"/>
</p:tagLst>
</file>

<file path=ppt/tags/tag7.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4"/>
</p:tagLst>
</file>

<file path=ppt/tags/tag8.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5"/>
</p:tagLst>
</file>

<file path=ppt/tags/tag9.xml><?xml version="1.0" encoding="utf-8"?>
<p:tagLst xmlns:a="http://schemas.openxmlformats.org/drawingml/2006/main" xmlns:r="http://schemas.openxmlformats.org/officeDocument/2006/relationships" xmlns:p="http://schemas.openxmlformats.org/presentationml/2006/main">
  <p:tag name="MH" val="20171027211305"/>
  <p:tag name="MH_LIBRARY" val="GRAPHIC"/>
  <p:tag name="MH_ORDER" val="Rectangle 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1440</Words>
  <Application>Microsoft Office PowerPoint</Application>
  <PresentationFormat>全屏显示(16:9)</PresentationFormat>
  <Paragraphs>50</Paragraphs>
  <Slides>18</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18</vt:i4>
      </vt:variant>
    </vt:vector>
  </HeadingPairs>
  <TitlesOfParts>
    <vt:vector size="24" baseType="lpstr">
      <vt:lpstr>微软雅黑</vt:lpstr>
      <vt:lpstr>Adobe 黑体 Std R</vt:lpstr>
      <vt:lpstr>Arial Unicode MS</vt:lpstr>
      <vt:lpstr>Calibri</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Win10NeT.COM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XiaZaiMa.COM</dc:creator>
  <cp:lastModifiedBy>Haifeng Lu</cp:lastModifiedBy>
  <cp:revision>1</cp:revision>
  <dcterms:created xsi:type="dcterms:W3CDTF">2017-10-26T15:50:00Z</dcterms:created>
  <dcterms:modified xsi:type="dcterms:W3CDTF">2023-12-02T05:50:13Z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007B8C73B19C4436B871EE03B2F873DC_13</vt:lpwstr>
  </property>
  <property fmtid="{D5CDD505-2E9C-101B-9397-08002B2CF9AE}" pid="3" name="KSOProductBuildVer">
    <vt:lpwstr>2052-12.1.0.15712</vt:lpwstr>
  </property>
</Properties>
</file>